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handoutMasterIdLst>
    <p:handoutMasterId r:id="rId132"/>
  </p:handoutMasterIdLst>
  <p:sldIdLst>
    <p:sldId id="268" r:id="rId2"/>
    <p:sldId id="391" r:id="rId3"/>
    <p:sldId id="262" r:id="rId4"/>
    <p:sldId id="434" r:id="rId5"/>
    <p:sldId id="272" r:id="rId6"/>
    <p:sldId id="279" r:id="rId7"/>
    <p:sldId id="282" r:id="rId8"/>
    <p:sldId id="299" r:id="rId9"/>
    <p:sldId id="283" r:id="rId10"/>
    <p:sldId id="432" r:id="rId11"/>
    <p:sldId id="300" r:id="rId12"/>
    <p:sldId id="301" r:id="rId13"/>
    <p:sldId id="444" r:id="rId14"/>
    <p:sldId id="284" r:id="rId15"/>
    <p:sldId id="292" r:id="rId16"/>
    <p:sldId id="435" r:id="rId17"/>
    <p:sldId id="436" r:id="rId18"/>
    <p:sldId id="437" r:id="rId19"/>
    <p:sldId id="438" r:id="rId20"/>
    <p:sldId id="369" r:id="rId21"/>
    <p:sldId id="433" r:id="rId22"/>
    <p:sldId id="355" r:id="rId23"/>
    <p:sldId id="365" r:id="rId24"/>
    <p:sldId id="293" r:id="rId25"/>
    <p:sldId id="335" r:id="rId26"/>
    <p:sldId id="336" r:id="rId27"/>
    <p:sldId id="337" r:id="rId28"/>
    <p:sldId id="357" r:id="rId29"/>
    <p:sldId id="294" r:id="rId30"/>
    <p:sldId id="328" r:id="rId31"/>
    <p:sldId id="338" r:id="rId32"/>
    <p:sldId id="356" r:id="rId33"/>
    <p:sldId id="285" r:id="rId34"/>
    <p:sldId id="303" r:id="rId35"/>
    <p:sldId id="402" r:id="rId36"/>
    <p:sldId id="403" r:id="rId37"/>
    <p:sldId id="404" r:id="rId38"/>
    <p:sldId id="405" r:id="rId39"/>
    <p:sldId id="366" r:id="rId40"/>
    <p:sldId id="367" r:id="rId41"/>
    <p:sldId id="341" r:id="rId42"/>
    <p:sldId id="360" r:id="rId43"/>
    <p:sldId id="368" r:id="rId44"/>
    <p:sldId id="342" r:id="rId45"/>
    <p:sldId id="392" r:id="rId46"/>
    <p:sldId id="361" r:id="rId47"/>
    <p:sldId id="393" r:id="rId48"/>
    <p:sldId id="304" r:id="rId49"/>
    <p:sldId id="406" r:id="rId50"/>
    <p:sldId id="394" r:id="rId51"/>
    <p:sldId id="395" r:id="rId52"/>
    <p:sldId id="305" r:id="rId53"/>
    <p:sldId id="364" r:id="rId54"/>
    <p:sldId id="362" r:id="rId55"/>
    <p:sldId id="286" r:id="rId56"/>
    <p:sldId id="440" r:id="rId57"/>
    <p:sldId id="306" r:id="rId58"/>
    <p:sldId id="384" r:id="rId59"/>
    <p:sldId id="375" r:id="rId60"/>
    <p:sldId id="411" r:id="rId61"/>
    <p:sldId id="426" r:id="rId62"/>
    <p:sldId id="287" r:id="rId63"/>
    <p:sldId id="441" r:id="rId64"/>
    <p:sldId id="307" r:id="rId65"/>
    <p:sldId id="396" r:id="rId66"/>
    <p:sldId id="397" r:id="rId67"/>
    <p:sldId id="398" r:id="rId68"/>
    <p:sldId id="376" r:id="rId69"/>
    <p:sldId id="385" r:id="rId70"/>
    <p:sldId id="427" r:id="rId71"/>
    <p:sldId id="428" r:id="rId72"/>
    <p:sldId id="308" r:id="rId73"/>
    <p:sldId id="390" r:id="rId74"/>
    <p:sldId id="429" r:id="rId75"/>
    <p:sldId id="288" r:id="rId76"/>
    <p:sldId id="309" r:id="rId77"/>
    <p:sldId id="399" r:id="rId78"/>
    <p:sldId id="400" r:id="rId79"/>
    <p:sldId id="401" r:id="rId80"/>
    <p:sldId id="371" r:id="rId81"/>
    <p:sldId id="374" r:id="rId82"/>
    <p:sldId id="388" r:id="rId83"/>
    <p:sldId id="389" r:id="rId84"/>
    <p:sldId id="425" r:id="rId85"/>
    <p:sldId id="363" r:id="rId86"/>
    <p:sldId id="290" r:id="rId87"/>
    <p:sldId id="443" r:id="rId88"/>
    <p:sldId id="331" r:id="rId89"/>
    <p:sldId id="332" r:id="rId90"/>
    <p:sldId id="333" r:id="rId91"/>
    <p:sldId id="334" r:id="rId92"/>
    <p:sldId id="340" r:id="rId93"/>
    <p:sldId id="359" r:id="rId94"/>
    <p:sldId id="339" r:id="rId95"/>
    <p:sldId id="358" r:id="rId96"/>
    <p:sldId id="377" r:id="rId97"/>
    <p:sldId id="315" r:id="rId98"/>
    <p:sldId id="349" r:id="rId99"/>
    <p:sldId id="350" r:id="rId100"/>
    <p:sldId id="317" r:id="rId101"/>
    <p:sldId id="343" r:id="rId102"/>
    <p:sldId id="370" r:id="rId103"/>
    <p:sldId id="348" r:id="rId104"/>
    <p:sldId id="372" r:id="rId105"/>
    <p:sldId id="373" r:id="rId106"/>
    <p:sldId id="378" r:id="rId107"/>
    <p:sldId id="379" r:id="rId108"/>
    <p:sldId id="408" r:id="rId109"/>
    <p:sldId id="407" r:id="rId110"/>
    <p:sldId id="383" r:id="rId111"/>
    <p:sldId id="410" r:id="rId112"/>
    <p:sldId id="412" r:id="rId113"/>
    <p:sldId id="415" r:id="rId114"/>
    <p:sldId id="413" r:id="rId115"/>
    <p:sldId id="414" r:id="rId116"/>
    <p:sldId id="416" r:id="rId117"/>
    <p:sldId id="417" r:id="rId118"/>
    <p:sldId id="431" r:id="rId119"/>
    <p:sldId id="296" r:id="rId120"/>
    <p:sldId id="322" r:id="rId121"/>
    <p:sldId id="323" r:id="rId122"/>
    <p:sldId id="418" r:id="rId123"/>
    <p:sldId id="419" r:id="rId124"/>
    <p:sldId id="420" r:id="rId125"/>
    <p:sldId id="421" r:id="rId126"/>
    <p:sldId id="422" r:id="rId127"/>
    <p:sldId id="423" r:id="rId128"/>
    <p:sldId id="424" r:id="rId129"/>
    <p:sldId id="269" r:id="rId130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0">
          <p15:clr>
            <a:srgbClr val="A4A3A4"/>
          </p15:clr>
        </p15:guide>
        <p15:guide id="2" pos="11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2F2"/>
    <a:srgbClr val="D4E3F7"/>
    <a:srgbClr val="DDDDDD"/>
    <a:srgbClr val="EAEAEA"/>
    <a:srgbClr val="96B8D6"/>
    <a:srgbClr val="B4CCE2"/>
    <a:srgbClr val="0067A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 autoAdjust="0"/>
    <p:restoredTop sz="94660"/>
  </p:normalViewPr>
  <p:slideViewPr>
    <p:cSldViewPr snapToGrid="0">
      <p:cViewPr varScale="1">
        <p:scale>
          <a:sx n="70" d="100"/>
          <a:sy n="70" d="100"/>
        </p:scale>
        <p:origin x="1602" y="54"/>
      </p:cViewPr>
      <p:guideLst>
        <p:guide orient="horz" pos="1680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hPercent val="10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808764940239043E-2"/>
          <c:y val="5.7939914163090127E-2"/>
          <c:w val="0.59893758300132804"/>
          <c:h val="0.8154506437768240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Programming Concepts</c:v>
                </c:pt>
              </c:strCache>
            </c:strRef>
          </c:tx>
          <c:spPr>
            <a:solidFill>
              <a:srgbClr val="7030A0"/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9C5-4693-A586-40A2687AB2C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Data types, constant, variable, Global, Local</c:v>
                </c:pt>
              </c:strCache>
            </c:strRef>
          </c:tx>
          <c:spPr>
            <a:solidFill>
              <a:srgbClr val="002060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9C5-4693-A586-40A2687AB2C8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Control structures 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Sheet1!$B$4:$E$4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C5-4693-A586-40A2687AB2C8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Loop structures</c:v>
                </c:pt>
              </c:strCache>
            </c:strRef>
          </c:tx>
          <c:spPr>
            <a:solidFill>
              <a:srgbClr val="00B0F0"/>
            </a:solidFill>
            <a:ln w="9525" cap="flat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Sheet1!$B$5:$E$5</c:f>
              <c:numCache>
                <c:formatCode>General</c:formatCode>
                <c:ptCount val="4"/>
                <c:pt idx="0">
                  <c:v>9</c:v>
                </c:pt>
                <c:pt idx="1">
                  <c:v>5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9C5-4693-A586-40A2687AB2C8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Functions</c:v>
                </c:pt>
              </c:strCache>
            </c:strRef>
          </c:tx>
          <c:spPr>
            <a:solidFill>
              <a:srgbClr val="92D050"/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Sheet1!$B$6:$E$6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9C5-4693-A586-40A2687AB2C8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Recursion</c:v>
                </c:pt>
              </c:strCache>
            </c:strRef>
          </c:tx>
          <c:spPr>
            <a:solidFill>
              <a:srgbClr val="FFC000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Sheet1!$B$7:$E$7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19C5-4693-A586-40A2687AB2C8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Array and Structures</c:v>
                </c:pt>
              </c:strCache>
            </c:strRef>
          </c:tx>
          <c:spPr>
            <a:solidFill>
              <a:srgbClr val="FF0000"/>
            </a:solidFill>
            <a:ln w="9525" cap="flat" cmpd="sng" algn="ctr">
              <a:solidFill>
                <a:schemeClr val="accent1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60000"/>
                  <a:lumMod val="75000"/>
                </a:schemeClr>
              </a:contourClr>
            </a:sp3d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1050305</c:v>
                </c:pt>
                <c:pt idx="1">
                  <c:v>1051029</c:v>
                </c:pt>
                <c:pt idx="2">
                  <c:v>1060304</c:v>
                </c:pt>
              </c:numCache>
            </c:numRef>
          </c:cat>
          <c:val>
            <c:numRef>
              <c:f>Sheet1!$B$8:$E$8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9C5-4693-A586-40A2687AB2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7"/>
        <c:gapDepth val="278"/>
        <c:shape val="box"/>
        <c:axId val="-616868496"/>
        <c:axId val="-616858160"/>
        <c:axId val="0"/>
      </c:bar3DChart>
      <c:catAx>
        <c:axId val="-61686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6168581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61685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616868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951098443576193"/>
          <c:y val="2.7565156072151112E-2"/>
          <c:w val="0.46377006565120055"/>
          <c:h val="0.7460138392370592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67DDD-0981-497F-829C-E86D03726B5C}" type="datetimeFigureOut">
              <a:rPr lang="zh-TW" altLang="en-US" smtClean="0"/>
              <a:t>2018/2/7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20D12-5CCB-486D-8A6C-CE6F90CD7C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390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 smtClean="0"/>
              <a:t>Click to edit Master text styles</a:t>
            </a:r>
          </a:p>
          <a:p>
            <a:pPr lvl="1"/>
            <a:r>
              <a:rPr lang="en-GB" altLang="en-US" noProof="0" smtClean="0"/>
              <a:t>Second level</a:t>
            </a:r>
          </a:p>
          <a:p>
            <a:pPr lvl="2"/>
            <a:r>
              <a:rPr lang="en-GB" altLang="en-US" noProof="0" smtClean="0"/>
              <a:t>Third level</a:t>
            </a:r>
          </a:p>
          <a:p>
            <a:pPr lvl="3"/>
            <a:r>
              <a:rPr lang="en-GB" altLang="en-US" noProof="0" smtClean="0"/>
              <a:t>Fourth level</a:t>
            </a:r>
          </a:p>
          <a:p>
            <a:pPr lvl="4"/>
            <a:r>
              <a:rPr lang="en-GB" alt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EEEF6CB-C50F-488A-99E7-79215D4B1C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8986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2D11F8D7-571E-4947-BB12-0CF48399898F}" type="slidenum">
              <a:rPr lang="en-GB" altLang="en-US" sz="1200" b="0">
                <a:solidFill>
                  <a:schemeClr val="tx1"/>
                </a:solidFill>
              </a:rPr>
              <a:pPr/>
              <a:t>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38459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919941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012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1243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67849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2234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71349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00793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39108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3466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2185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3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03114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7694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30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89056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34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7948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EEF6CB-C50F-488A-99E7-79215D4B1CC0}" type="slidenum">
              <a:rPr lang="en-GB" altLang="en-US" smtClean="0"/>
              <a:pPr>
                <a:defRPr/>
              </a:pPr>
              <a:t>38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574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46852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58481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325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21349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794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82121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80100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15404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811160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96611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53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45307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11286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64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57220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72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35411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76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75270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88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9969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71706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89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92045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35163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73330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27679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93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893277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724230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26546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100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733131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101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64690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102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9671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4E9394A1-4157-47F3-BFB4-0FCBDB1AADDE}" type="slidenum">
              <a:rPr lang="en-GB" altLang="en-US" sz="1200" b="0">
                <a:solidFill>
                  <a:schemeClr val="tx1"/>
                </a:solidFill>
              </a:rPr>
              <a:pPr/>
              <a:t>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221448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103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95963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107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583760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120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1588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121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715649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E2C6E7F3-DE13-4DF3-94EC-097DFEA52275}" type="slidenum">
              <a:rPr lang="en-GB" altLang="en-US" sz="1200" b="0">
                <a:solidFill>
                  <a:schemeClr val="tx1"/>
                </a:solidFill>
              </a:rPr>
              <a:pPr/>
              <a:t>129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170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4E9394A1-4157-47F3-BFB4-0FCBDB1AADDE}" type="slidenum">
              <a:rPr lang="en-GB" altLang="en-US" sz="1200" b="0">
                <a:solidFill>
                  <a:schemeClr val="tx1"/>
                </a:solidFill>
              </a:rPr>
              <a:pPr/>
              <a:t>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09077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854988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9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98791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4E9394A1-4157-47F3-BFB4-0FCBDB1AADDE}" type="slidenum">
              <a:rPr lang="en-GB" altLang="en-US" sz="1200" b="0">
                <a:solidFill>
                  <a:schemeClr val="tx1"/>
                </a:solidFill>
              </a:rPr>
              <a:pPr/>
              <a:t>10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7290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stuf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0"/>
          <p:cNvSpPr>
            <a:spLocks noChangeArrowheads="1"/>
          </p:cNvSpPr>
          <p:nvPr userDrawn="1"/>
        </p:nvSpPr>
        <p:spPr bwMode="auto">
          <a:xfrm>
            <a:off x="0" y="6613525"/>
            <a:ext cx="9144000" cy="307777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dirty="0" smtClean="0"/>
              <a:t>國立高雄大學 資訊工程學系</a:t>
            </a:r>
            <a:endParaRPr lang="fr-FR" altLang="en-US" sz="1400" dirty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5029200"/>
            <a:ext cx="5715000" cy="609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429000" y="3581400"/>
            <a:ext cx="5715000" cy="147002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anchor="t"/>
          <a:lstStyle>
            <a:lvl1pPr algn="ctr">
              <a:spcBef>
                <a:spcPct val="20000"/>
              </a:spcBef>
              <a:defRPr sz="4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511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55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1400175"/>
            <a:ext cx="1828800" cy="4772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400175"/>
            <a:ext cx="5334000" cy="4772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192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2494930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32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37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23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5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59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7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11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120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24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" descr="stuff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3"/>
          <p:cNvSpPr>
            <a:spLocks noChangeArrowheads="1"/>
          </p:cNvSpPr>
          <p:nvPr userDrawn="1"/>
        </p:nvSpPr>
        <p:spPr bwMode="auto">
          <a:xfrm>
            <a:off x="1295400" y="1752600"/>
            <a:ext cx="7848600" cy="3505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400175"/>
            <a:ext cx="7315200" cy="58102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Click to edit Master text styles</a:t>
            </a:r>
          </a:p>
          <a:p>
            <a:pPr lvl="1"/>
            <a:r>
              <a:rPr lang="fr-FR" altLang="en-US" smtClean="0"/>
              <a:t>Second level</a:t>
            </a:r>
          </a:p>
          <a:p>
            <a:pPr lvl="2"/>
            <a:r>
              <a:rPr lang="fr-FR" altLang="en-US" smtClean="0"/>
              <a:t>Third level</a:t>
            </a:r>
          </a:p>
          <a:p>
            <a:pPr lvl="3"/>
            <a:r>
              <a:rPr lang="fr-FR" altLang="en-US" smtClean="0"/>
              <a:t>Fourth level</a:t>
            </a:r>
          </a:p>
          <a:p>
            <a:pPr lvl="4"/>
            <a:r>
              <a:rPr lang="fr-FR" altLang="en-US" smtClean="0"/>
              <a:t>Fifth level</a:t>
            </a:r>
          </a:p>
        </p:txBody>
      </p:sp>
      <p:sp>
        <p:nvSpPr>
          <p:cNvPr id="1030" name="Rectangle 19"/>
          <p:cNvSpPr>
            <a:spLocks noChangeArrowheads="1"/>
          </p:cNvSpPr>
          <p:nvPr userDrawn="1"/>
        </p:nvSpPr>
        <p:spPr bwMode="auto">
          <a:xfrm>
            <a:off x="0" y="6550223"/>
            <a:ext cx="9144000" cy="307777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dirty="0" smtClean="0"/>
              <a:t>國立高雄大學 資訊工程學系</a:t>
            </a:r>
            <a:endParaRPr lang="fr-FR" altLang="en-US" sz="1400" dirty="0"/>
          </a:p>
        </p:txBody>
      </p:sp>
      <p:sp>
        <p:nvSpPr>
          <p:cNvPr id="1031" name="Oval 23"/>
          <p:cNvSpPr>
            <a:spLocks noChangeArrowheads="1"/>
          </p:cNvSpPr>
          <p:nvPr userDrawn="1"/>
        </p:nvSpPr>
        <p:spPr bwMode="auto">
          <a:xfrm>
            <a:off x="143351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2" name="Oval 24"/>
          <p:cNvSpPr>
            <a:spLocks noChangeArrowheads="1"/>
          </p:cNvSpPr>
          <p:nvPr userDrawn="1"/>
        </p:nvSpPr>
        <p:spPr bwMode="auto">
          <a:xfrm>
            <a:off x="219392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3" name="Oval 25"/>
          <p:cNvSpPr>
            <a:spLocks noChangeArrowheads="1"/>
          </p:cNvSpPr>
          <p:nvPr userDrawn="1"/>
        </p:nvSpPr>
        <p:spPr bwMode="auto">
          <a:xfrm>
            <a:off x="295433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4" name="Oval 26"/>
          <p:cNvSpPr>
            <a:spLocks noChangeArrowheads="1"/>
          </p:cNvSpPr>
          <p:nvPr userDrawn="1"/>
        </p:nvSpPr>
        <p:spPr bwMode="auto">
          <a:xfrm>
            <a:off x="371475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5" name="Oval 27"/>
          <p:cNvSpPr>
            <a:spLocks noChangeArrowheads="1"/>
          </p:cNvSpPr>
          <p:nvPr userDrawn="1"/>
        </p:nvSpPr>
        <p:spPr bwMode="auto">
          <a:xfrm>
            <a:off x="4475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6" name="Oval 28"/>
          <p:cNvSpPr>
            <a:spLocks noChangeArrowheads="1"/>
          </p:cNvSpPr>
          <p:nvPr userDrawn="1"/>
        </p:nvSpPr>
        <p:spPr bwMode="auto">
          <a:xfrm>
            <a:off x="5237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7" name="Oval 29"/>
          <p:cNvSpPr>
            <a:spLocks noChangeArrowheads="1"/>
          </p:cNvSpPr>
          <p:nvPr userDrawn="1"/>
        </p:nvSpPr>
        <p:spPr bwMode="auto">
          <a:xfrm>
            <a:off x="599757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8" name="Oval 30"/>
          <p:cNvSpPr>
            <a:spLocks noChangeArrowheads="1"/>
          </p:cNvSpPr>
          <p:nvPr userDrawn="1"/>
        </p:nvSpPr>
        <p:spPr bwMode="auto">
          <a:xfrm>
            <a:off x="675798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9" name="Oval 31"/>
          <p:cNvSpPr>
            <a:spLocks noChangeArrowheads="1"/>
          </p:cNvSpPr>
          <p:nvPr userDrawn="1"/>
        </p:nvSpPr>
        <p:spPr bwMode="auto">
          <a:xfrm>
            <a:off x="7518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40" name="Oval 32"/>
          <p:cNvSpPr>
            <a:spLocks noChangeArrowheads="1"/>
          </p:cNvSpPr>
          <p:nvPr userDrawn="1"/>
        </p:nvSpPr>
        <p:spPr bwMode="auto">
          <a:xfrm>
            <a:off x="8280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magazine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8558" y="1202294"/>
            <a:ext cx="6663070" cy="1136870"/>
          </a:xfrm>
          <a:noFill/>
        </p:spPr>
        <p:txBody>
          <a:bodyPr/>
          <a:lstStyle/>
          <a:p>
            <a:r>
              <a:rPr lang="en-US" altLang="zh-TW" sz="3600" smtClean="0"/>
              <a:t>106</a:t>
            </a:r>
            <a:r>
              <a:rPr lang="zh-TW" altLang="zh-TW" sz="3600" smtClean="0"/>
              <a:t>年度教育部補助扎根高中職資訊科學教育計畫</a:t>
            </a:r>
            <a:endParaRPr lang="zh-TW" altLang="zh-TW" sz="3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379" y="2459260"/>
            <a:ext cx="2751743" cy="25096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906233" y="4968949"/>
            <a:ext cx="36930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6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試做營隊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上網學習時該用什麼關鍵字？</a:t>
            </a:r>
            <a:endParaRPr lang="en-US" altLang="en-US" dirty="0" smtClean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TW" b="0" dirty="0"/>
              <a:t> • </a:t>
            </a:r>
            <a:r>
              <a:rPr lang="zh-TW" altLang="en-US" b="0" dirty="0"/>
              <a:t>計算機概論</a:t>
            </a:r>
            <a:r>
              <a:rPr lang="en-US" altLang="zh-TW" b="0" dirty="0"/>
              <a:t/>
            </a:r>
            <a:br>
              <a:rPr lang="en-US" altLang="zh-TW" b="0" dirty="0"/>
            </a:br>
            <a:r>
              <a:rPr lang="zh-TW" altLang="en-US" b="0" dirty="0"/>
              <a:t> </a:t>
            </a:r>
            <a:r>
              <a:rPr lang="en-US" altLang="zh-TW" b="0" dirty="0"/>
              <a:t>• </a:t>
            </a:r>
            <a:r>
              <a:rPr lang="zh-TW" altLang="en-US" b="0" dirty="0"/>
              <a:t>資料型態與變數</a:t>
            </a:r>
            <a:r>
              <a:rPr lang="en-US" altLang="zh-TW" b="0" dirty="0"/>
              <a:t>(Constant/</a:t>
            </a:r>
            <a:r>
              <a:rPr lang="zh-TW" altLang="en-US" b="0" dirty="0"/>
              <a:t>區域</a:t>
            </a:r>
            <a:r>
              <a:rPr lang="en-US" altLang="zh-TW" b="0" dirty="0"/>
              <a:t>/</a:t>
            </a:r>
            <a:r>
              <a:rPr lang="zh-TW" altLang="en-US" b="0" dirty="0"/>
              <a:t>全域 變數</a:t>
            </a:r>
            <a:r>
              <a:rPr lang="en-US" altLang="zh-TW" b="0" dirty="0"/>
              <a:t>)</a:t>
            </a:r>
            <a:br>
              <a:rPr lang="en-US" altLang="zh-TW" b="0" dirty="0"/>
            </a:br>
            <a:r>
              <a:rPr lang="en-US" altLang="zh-TW" b="0" dirty="0"/>
              <a:t> • </a:t>
            </a:r>
            <a:r>
              <a:rPr lang="zh-TW" altLang="en-US" b="0" dirty="0"/>
              <a:t>流程控制</a:t>
            </a:r>
            <a:r>
              <a:rPr lang="en-US" altLang="zh-TW" b="0" dirty="0"/>
              <a:t/>
            </a:r>
            <a:br>
              <a:rPr lang="en-US" altLang="zh-TW" b="0" dirty="0"/>
            </a:br>
            <a:r>
              <a:rPr lang="en-US" altLang="zh-TW" b="0" dirty="0"/>
              <a:t> • </a:t>
            </a:r>
            <a:r>
              <a:rPr lang="zh-TW" altLang="en-US" b="0" dirty="0"/>
              <a:t>迴圈結構</a:t>
            </a:r>
            <a:r>
              <a:rPr lang="en-US" altLang="zh-TW" b="0" dirty="0"/>
              <a:t/>
            </a:r>
            <a:br>
              <a:rPr lang="en-US" altLang="zh-TW" b="0" dirty="0"/>
            </a:br>
            <a:r>
              <a:rPr lang="en-US" altLang="zh-TW" b="0" dirty="0"/>
              <a:t> • </a:t>
            </a:r>
            <a:r>
              <a:rPr lang="zh-TW" altLang="en-US" b="0" dirty="0"/>
              <a:t>函式</a:t>
            </a:r>
            <a:r>
              <a:rPr lang="en-US" altLang="zh-TW" b="0" dirty="0"/>
              <a:t/>
            </a:r>
            <a:br>
              <a:rPr lang="en-US" altLang="zh-TW" b="0" dirty="0"/>
            </a:br>
            <a:r>
              <a:rPr lang="en-US" altLang="zh-TW" b="0" dirty="0"/>
              <a:t> • </a:t>
            </a:r>
            <a:r>
              <a:rPr lang="zh-TW" altLang="en-US" b="0" dirty="0"/>
              <a:t>遞迴</a:t>
            </a:r>
            <a:r>
              <a:rPr lang="en-US" altLang="zh-TW" b="0" dirty="0"/>
              <a:t/>
            </a:r>
            <a:br>
              <a:rPr lang="en-US" altLang="zh-TW" b="0" dirty="0"/>
            </a:br>
            <a:r>
              <a:rPr lang="en-US" altLang="zh-TW" b="0" dirty="0"/>
              <a:t> • </a:t>
            </a:r>
            <a:r>
              <a:rPr lang="zh-TW" altLang="en-US" b="0" dirty="0"/>
              <a:t>陣列與結構</a:t>
            </a:r>
            <a:endParaRPr lang="en-US" altLang="zh-TW" b="0" dirty="0"/>
          </a:p>
          <a:p>
            <a:pPr marL="0" indent="0">
              <a:buFontTx/>
              <a:buNone/>
            </a:pPr>
            <a:endParaRPr lang="en-US" altLang="zh-TW" b="0" dirty="0"/>
          </a:p>
          <a:p>
            <a:pPr marL="0" indent="0">
              <a:buFontTx/>
              <a:buNone/>
            </a:pPr>
            <a:r>
              <a:rPr lang="zh-TW" altLang="en-US" b="0" dirty="0" smtClean="0"/>
              <a:t>如果對上述某個單元還不太了解，可以利用中文關鍵字</a:t>
            </a:r>
            <a:r>
              <a:rPr lang="en-US" altLang="zh-TW" b="0" dirty="0" smtClean="0"/>
              <a:t>Google</a:t>
            </a:r>
            <a:r>
              <a:rPr lang="zh-TW" altLang="en-US" b="0" dirty="0" smtClean="0"/>
              <a:t>學</a:t>
            </a:r>
            <a:r>
              <a:rPr lang="zh-TW" altLang="en-US" b="0" dirty="0"/>
              <a:t>習</a:t>
            </a:r>
          </a:p>
        </p:txBody>
      </p:sp>
    </p:spTree>
    <p:extLst>
      <p:ext uri="{BB962C8B-B14F-4D97-AF65-F5344CB8AC3E}">
        <p14:creationId xmlns:p14="http://schemas.microsoft.com/office/powerpoint/2010/main" val="20659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二分搜</a:t>
            </a:r>
            <a:r>
              <a:rPr lang="en-US" altLang="zh-TW" dirty="0" smtClean="0"/>
              <a:t>(Binary Search)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資料需要先排序好。</a:t>
            </a:r>
          </a:p>
          <a:p>
            <a:r>
              <a:rPr lang="zh-TW" altLang="en-US" dirty="0"/>
              <a:t>資料具有最大值、最小值、中間值三個比較點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若搜尋的資料</a:t>
            </a:r>
            <a:r>
              <a:rPr lang="en-US" altLang="zh-TW" dirty="0">
                <a:solidFill>
                  <a:srgbClr val="FF0000"/>
                </a:solidFill>
              </a:rPr>
              <a:t>&gt;</a:t>
            </a:r>
            <a:r>
              <a:rPr lang="zh-TW" altLang="en-US" dirty="0">
                <a:solidFill>
                  <a:srgbClr val="FF0000"/>
                </a:solidFill>
              </a:rPr>
              <a:t>中間值，則更新最小值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若搜尋的資料</a:t>
            </a:r>
            <a:r>
              <a:rPr lang="en-US" altLang="zh-TW" dirty="0">
                <a:solidFill>
                  <a:srgbClr val="FF0000"/>
                </a:solidFill>
              </a:rPr>
              <a:t>&lt;</a:t>
            </a:r>
            <a:r>
              <a:rPr lang="zh-TW" altLang="en-US" dirty="0">
                <a:solidFill>
                  <a:srgbClr val="FF0000"/>
                </a:solidFill>
              </a:rPr>
              <a:t>中間值，則更新最大值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若搜尋的資料</a:t>
            </a:r>
            <a:r>
              <a:rPr lang="en-US" altLang="zh-TW" dirty="0">
                <a:solidFill>
                  <a:srgbClr val="FF0000"/>
                </a:solidFill>
              </a:rPr>
              <a:t>=</a:t>
            </a:r>
            <a:r>
              <a:rPr lang="zh-TW" altLang="en-US" dirty="0">
                <a:solidFill>
                  <a:srgbClr val="FF0000"/>
                </a:solidFill>
              </a:rPr>
              <a:t>中間值，就找到了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若資料的最小值</a:t>
            </a:r>
            <a:r>
              <a:rPr lang="en-US" altLang="zh-TW" dirty="0">
                <a:solidFill>
                  <a:srgbClr val="FF0000"/>
                </a:solidFill>
              </a:rPr>
              <a:t>&gt;</a:t>
            </a:r>
            <a:r>
              <a:rPr lang="zh-TW" altLang="en-US" dirty="0">
                <a:solidFill>
                  <a:srgbClr val="FF0000"/>
                </a:solidFill>
              </a:rPr>
              <a:t>最大值，則代表找不到資料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417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二分搜</a:t>
            </a:r>
            <a:r>
              <a:rPr lang="en-US" altLang="zh-TW" dirty="0" smtClean="0"/>
              <a:t>(Binary Search)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Q</a:t>
            </a:r>
            <a:r>
              <a:rPr lang="zh-TW" altLang="en-US" dirty="0"/>
              <a:t>：搜尋資料</a:t>
            </a:r>
            <a:r>
              <a:rPr lang="en-US" altLang="zh-TW" dirty="0"/>
              <a:t>(0 1 2 3 4 5 6 7 8 9)</a:t>
            </a:r>
            <a:r>
              <a:rPr lang="zh-TW" altLang="en-US" dirty="0"/>
              <a:t>中是否有３？</a:t>
            </a:r>
          </a:p>
          <a:p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097280" y="2780130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439674" y="2410798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7280" y="2347893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7189" y="2417608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1097280" y="3756280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558586" y="3349606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7280" y="3324043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86645" y="3324043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097280" y="4802277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3558586" y="4442984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84412" y="4432945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84412" y="4160409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1097280" y="6013536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12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3558585" y="5604245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58585" y="5379620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58585" y="5184869"/>
            <a:ext cx="68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弧形向右箭號 20"/>
          <p:cNvSpPr/>
          <p:nvPr/>
        </p:nvSpPr>
        <p:spPr>
          <a:xfrm>
            <a:off x="347730" y="3150970"/>
            <a:ext cx="553791" cy="6053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弧形向右箭號 21"/>
          <p:cNvSpPr/>
          <p:nvPr/>
        </p:nvSpPr>
        <p:spPr>
          <a:xfrm>
            <a:off x="347729" y="4302816"/>
            <a:ext cx="553791" cy="6053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弧形向右箭號 22"/>
          <p:cNvSpPr/>
          <p:nvPr/>
        </p:nvSpPr>
        <p:spPr>
          <a:xfrm>
            <a:off x="347729" y="5338158"/>
            <a:ext cx="553791" cy="60531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二分搜</a:t>
            </a:r>
            <a:r>
              <a:rPr lang="en-US" altLang="zh-TW" dirty="0" smtClean="0"/>
              <a:t>(Binary Search)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39" y="2033430"/>
            <a:ext cx="4989949" cy="45687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2633"/>
            <a:ext cx="4023143" cy="16118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23229" y="4740140"/>
            <a:ext cx="2961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一維陣列的參數傳遞需要告知起始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200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</a:t>
            </a:r>
            <a:r>
              <a:rPr lang="en-US" altLang="zh-TW" sz="1200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en-US" altLang="zh-TW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[0]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的記憶體位址</a:t>
            </a:r>
            <a:r>
              <a:rPr lang="en-US" altLang="zh-TW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0866" y="2021708"/>
            <a:ext cx="941695" cy="230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717442" y="3876333"/>
            <a:ext cx="316174" cy="164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717442" y="3915178"/>
            <a:ext cx="989527" cy="77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144078" y="2263603"/>
            <a:ext cx="4908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告訴</a:t>
            </a:r>
            <a:r>
              <a:rPr lang="en-US" altLang="zh-TW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我要傳的參數是一個陣列</a:t>
            </a:r>
            <a:endParaRPr lang="en-US" altLang="zh-TW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32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1051029-Q8</a:t>
            </a:r>
            <a:endParaRPr lang="en-US" altLang="zh-TW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7048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串列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9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0"/>
            <a:ext cx="7315200" cy="5810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1050305-Q6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81025"/>
            <a:ext cx="6387152" cy="60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Recursion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基本觀念、費式數列、階乘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3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遞迴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Recursion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在函式中不斷地呼叫自己，直到達成終止條件才會結束。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需要額外堆疊空間儲存。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程式碼通常都很短，但通常都不好寫。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常看到的：階乘、費式數列、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、河內塔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3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費氏數列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76529"/>
            <a:ext cx="5548911" cy="48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5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階乘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683127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56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000" dirty="0" smtClean="0"/>
              <a:t>檢測環境介紹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65677"/>
          </a:xfrm>
        </p:spPr>
        <p:txBody>
          <a:bodyPr/>
          <a:lstStyle/>
          <a:p>
            <a:pPr algn="r"/>
            <a:r>
              <a:rPr lang="en-US" altLang="zh-TW" dirty="0" smtClean="0"/>
              <a:t>Code Blocks</a:t>
            </a:r>
            <a:r>
              <a:rPr lang="zh-TW" altLang="en-US" dirty="0" smtClean="0"/>
              <a:t>基本介紹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66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1051029-Q6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981200"/>
            <a:ext cx="8429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81200"/>
            <a:ext cx="84677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1050305-Q10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81200"/>
            <a:ext cx="84677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1051029-Q24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981200"/>
            <a:ext cx="8420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1050305-Q25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981200"/>
            <a:ext cx="84486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1051029-Q18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8382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3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2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1050305-Q20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8382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000" dirty="0" smtClean="0"/>
              <a:t>程式實作題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65677"/>
          </a:xfrm>
        </p:spPr>
        <p:txBody>
          <a:bodyPr/>
          <a:lstStyle/>
          <a:p>
            <a:pPr algn="r"/>
            <a:r>
              <a:rPr lang="zh-TW" altLang="en-US" dirty="0" smtClean="0"/>
              <a:t>解題技巧、考古題練習、其他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92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下使用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 </a:t>
            </a:r>
            <a:r>
              <a:rPr lang="en-US" altLang="zh-TW" dirty="0" smtClean="0"/>
              <a:t>Blocks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開專案</a:t>
            </a:r>
            <a:endParaRPr lang="en-US" altLang="zh-TW" dirty="0" smtClean="0"/>
          </a:p>
          <a:p>
            <a:r>
              <a:rPr lang="en-US" altLang="zh-TW" dirty="0"/>
              <a:t>Hello World!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20" y="4610100"/>
            <a:ext cx="35814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解題技巧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當你看到題目時</a:t>
            </a:r>
            <a:endParaRPr lang="en-US" altLang="zh-TW" dirty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0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直接</a:t>
            </a:r>
            <a:r>
              <a:rPr lang="zh-TW" altLang="en-US" dirty="0" smtClean="0">
                <a:solidFill>
                  <a:srgbClr val="FF0000"/>
                </a:solidFill>
              </a:rPr>
              <a:t>先看題目的輸入</a:t>
            </a:r>
            <a:r>
              <a:rPr lang="en-US" altLang="zh-TW" dirty="0" smtClean="0">
                <a:solidFill>
                  <a:srgbClr val="FF0000"/>
                </a:solidFill>
              </a:rPr>
              <a:t>&amp;</a:t>
            </a:r>
            <a:r>
              <a:rPr lang="zh-TW" altLang="en-US" dirty="0" smtClean="0">
                <a:solidFill>
                  <a:srgbClr val="FF0000"/>
                </a:solidFill>
              </a:rPr>
              <a:t>輸出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猜猜看題目是什麼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回去看題目</a:t>
            </a:r>
            <a:endParaRPr lang="en-US" altLang="zh-TW" dirty="0" smtClean="0"/>
          </a:p>
          <a:p>
            <a:r>
              <a:rPr lang="zh-TW" altLang="en-US" dirty="0" smtClean="0"/>
              <a:t>先</a:t>
            </a:r>
            <a:r>
              <a:rPr lang="zh-TW" altLang="en-US" dirty="0"/>
              <a:t>搞定</a:t>
            </a:r>
            <a:r>
              <a:rPr lang="zh-TW" altLang="en-US" dirty="0" smtClean="0"/>
              <a:t>輸入輸出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4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解題技巧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Debug</a:t>
            </a:r>
            <a:endParaRPr lang="en-US" altLang="zh-TW" dirty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b="0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區塊</a:t>
            </a:r>
            <a:r>
              <a:rPr lang="en-US" altLang="zh-TW" dirty="0" smtClean="0"/>
              <a:t>(Block)</a:t>
            </a:r>
            <a:r>
              <a:rPr lang="zh-TW" altLang="en-US" dirty="0" smtClean="0"/>
              <a:t>的概念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每寫完一個區塊就進行測試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除錯好幫手</a:t>
            </a:r>
            <a:r>
              <a:rPr lang="zh-TW" altLang="en-US" dirty="0"/>
              <a:t>：</a:t>
            </a:r>
            <a:r>
              <a:rPr lang="en-US" altLang="zh-TW" dirty="0" err="1" smtClean="0"/>
              <a:t>printf</a:t>
            </a:r>
            <a:r>
              <a:rPr lang="en-US" altLang="zh-TW" dirty="0" smtClean="0"/>
              <a:t>()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1552575"/>
            <a:ext cx="7315200" cy="5810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1050305-Implementation1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5600645" cy="44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1552575"/>
            <a:ext cx="7315200" cy="5810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1050305-Implementation1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28800" y="2133600"/>
            <a:ext cx="2997200" cy="4038600"/>
          </a:xfrm>
        </p:spPr>
        <p:txBody>
          <a:bodyPr/>
          <a:lstStyle/>
          <a:p>
            <a:r>
              <a:rPr lang="zh-TW" altLang="en-US" sz="1600" dirty="0" smtClean="0">
                <a:solidFill>
                  <a:srgbClr val="FF0000"/>
                </a:solidFill>
              </a:rPr>
              <a:t>輸入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600" dirty="0" smtClean="0"/>
              <a:t>10</a:t>
            </a:r>
          </a:p>
          <a:p>
            <a:pPr marL="0" indent="0">
              <a:buNone/>
            </a:pPr>
            <a:r>
              <a:rPr lang="en-US" altLang="zh-TW" sz="1600" dirty="0" smtClean="0"/>
              <a:t>0 11 22 33 55 66 77 99 88 44</a:t>
            </a:r>
          </a:p>
          <a:p>
            <a:r>
              <a:rPr lang="zh-TW" altLang="en-US" sz="1600" dirty="0" smtClean="0">
                <a:solidFill>
                  <a:srgbClr val="FF0000"/>
                </a:solidFill>
              </a:rPr>
              <a:t>輸出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600" dirty="0" smtClean="0"/>
              <a:t>0 11 22 33 44 55 66 77 88 99</a:t>
            </a:r>
          </a:p>
          <a:p>
            <a:pPr marL="0" indent="0">
              <a:buNone/>
            </a:pPr>
            <a:r>
              <a:rPr lang="en-US" altLang="zh-TW" sz="1600" dirty="0" smtClean="0"/>
              <a:t>55</a:t>
            </a:r>
          </a:p>
          <a:p>
            <a:pPr marL="0" indent="0">
              <a:buNone/>
            </a:pPr>
            <a:r>
              <a:rPr lang="en-US" altLang="zh-TW" sz="1600" dirty="0" smtClean="0"/>
              <a:t>66</a:t>
            </a:r>
          </a:p>
          <a:p>
            <a:r>
              <a:rPr lang="zh-TW" altLang="en-US" sz="1600" dirty="0" smtClean="0">
                <a:solidFill>
                  <a:srgbClr val="FF0000"/>
                </a:solidFill>
              </a:rPr>
              <a:t>輸入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600" dirty="0" smtClean="0"/>
              <a:t>1</a:t>
            </a:r>
          </a:p>
          <a:p>
            <a:pPr marL="0" indent="0">
              <a:buNone/>
            </a:pPr>
            <a:r>
              <a:rPr lang="en-US" altLang="zh-TW" sz="1600" dirty="0" smtClean="0"/>
              <a:t>13</a:t>
            </a:r>
            <a:endParaRPr lang="en-US" altLang="zh-TW" sz="1600" dirty="0"/>
          </a:p>
          <a:p>
            <a:r>
              <a:rPr lang="zh-TW" altLang="en-US" sz="1600" dirty="0">
                <a:solidFill>
                  <a:srgbClr val="FF0000"/>
                </a:solidFill>
              </a:rPr>
              <a:t>輸出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600" dirty="0" smtClean="0"/>
              <a:t>13</a:t>
            </a:r>
          </a:p>
          <a:p>
            <a:pPr marL="0" indent="0">
              <a:buNone/>
            </a:pPr>
            <a:r>
              <a:rPr lang="en-US" altLang="zh-TW" sz="1600" dirty="0" smtClean="0"/>
              <a:t>13</a:t>
            </a:r>
          </a:p>
          <a:p>
            <a:pPr marL="0" indent="0">
              <a:buNone/>
            </a:pPr>
            <a:r>
              <a:rPr lang="en-US" altLang="zh-TW" sz="1600" dirty="0" smtClean="0"/>
              <a:t>worst case</a:t>
            </a:r>
            <a:endParaRPr lang="en-US" altLang="zh-TW" sz="1600" dirty="0"/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5147733" y="2133600"/>
            <a:ext cx="2997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r>
              <a:rPr lang="en-US" altLang="zh-TW" sz="1600" b="0" dirty="0" smtClean="0">
                <a:solidFill>
                  <a:srgbClr val="FF0000"/>
                </a:solidFill>
              </a:rPr>
              <a:t>: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2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73</a:t>
            </a:r>
            <a:r>
              <a:rPr lang="zh-TW" altLang="en-US" sz="1600" b="0" dirty="0" smtClean="0"/>
              <a:t> </a:t>
            </a:r>
            <a:r>
              <a:rPr lang="en-US" altLang="zh-TW" sz="1600" b="0" dirty="0" smtClean="0"/>
              <a:t>65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65</a:t>
            </a:r>
            <a:r>
              <a:rPr lang="zh-TW" altLang="en-US" sz="1600" b="0" dirty="0" smtClean="0"/>
              <a:t> </a:t>
            </a:r>
            <a:r>
              <a:rPr lang="en-US" altLang="zh-TW" sz="1600" b="0" dirty="0" smtClean="0"/>
              <a:t>73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best case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85789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1051029-Implementation1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981200"/>
            <a:ext cx="5465815" cy="463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1051029-Implementation1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828800" y="1981200"/>
            <a:ext cx="2997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3 4 5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3 4 5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Right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101 100 99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99 100 101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Acute</a:t>
            </a:r>
          </a:p>
          <a:p>
            <a:pPr marL="0" indent="0">
              <a:buFontTx/>
              <a:buNone/>
            </a:pPr>
            <a:endParaRPr lang="zh-TW" altLang="en-US" sz="1600" b="0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656161" y="1981200"/>
            <a:ext cx="2997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10 100 10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10 100 10</a:t>
            </a:r>
          </a:p>
          <a:p>
            <a:pPr marL="0" indent="0">
              <a:buFontTx/>
              <a:buNone/>
            </a:pPr>
            <a:r>
              <a:rPr lang="en-US" altLang="zh-TW" sz="1600" b="0" dirty="0" smtClean="0"/>
              <a:t>No</a:t>
            </a:r>
          </a:p>
          <a:p>
            <a:pPr marL="0" indent="0">
              <a:buFontTx/>
              <a:buNone/>
            </a:pPr>
            <a:endParaRPr lang="zh-TW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07618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1060304-Implementation1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199"/>
            <a:ext cx="5922340" cy="28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0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1060304-Implementation1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828800" y="1981200"/>
            <a:ext cx="2997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263541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3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輸入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131</a:t>
            </a:r>
          </a:p>
          <a:p>
            <a:r>
              <a:rPr lang="zh-TW" altLang="en-US" sz="1600" b="0" dirty="0" smtClean="0">
                <a:solidFill>
                  <a:srgbClr val="FF0000"/>
                </a:solidFill>
              </a:rPr>
              <a:t>輸出</a:t>
            </a:r>
            <a:endParaRPr lang="en-US" altLang="zh-TW" sz="1600" b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US" altLang="zh-TW" sz="1600" b="0" dirty="0" smtClean="0"/>
              <a:t>1</a:t>
            </a:r>
          </a:p>
          <a:p>
            <a:pPr marL="0" indent="0">
              <a:buFontTx/>
              <a:buNone/>
            </a:pPr>
            <a:endParaRPr lang="zh-TW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4669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</a:t>
            </a:r>
            <a:r>
              <a:rPr lang="zh-TW" altLang="en-US" dirty="0"/>
              <a:t>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氣泡排序法</a:t>
            </a:r>
            <a:endParaRPr lang="en-US" altLang="zh-TW" dirty="0" smtClean="0"/>
          </a:p>
          <a:p>
            <a:r>
              <a:rPr lang="zh-TW" altLang="en-US" dirty="0" smtClean="0"/>
              <a:t>暴力搜尋法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090615" y="2133600"/>
            <a:ext cx="2361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tx1">
                    <a:lumMod val="75000"/>
                  </a:schemeClr>
                </a:solidFill>
              </a:rPr>
              <a:t>5 4 3 2 1 </a:t>
            </a:r>
            <a:endParaRPr lang="zh-TW" altLang="en-US" sz="4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Bye</a:t>
            </a:r>
            <a:r>
              <a:rPr lang="zh-TW" altLang="en-US" dirty="0" smtClean="0"/>
              <a:t>！</a:t>
            </a:r>
            <a:endParaRPr lang="en-US" altLang="en-US" dirty="0" smtClean="0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711112" y="2603172"/>
            <a:ext cx="67647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恭喜你度過了一天又累又無聊的課程，希望今天的內容或多或少可以幫助到你</a:t>
            </a:r>
            <a:endParaRPr lang="en-GB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42988" y="5143172"/>
            <a:ext cx="81010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zh-TW" altLang="en-US" sz="2000" dirty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如果</a:t>
            </a: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有任何問題</a:t>
            </a:r>
            <a:r>
              <a:rPr lang="en-US" altLang="zh-TW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考試、升學、無聊想聊天</a:t>
            </a:r>
            <a:r>
              <a:rPr lang="en-US" altLang="zh-TW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…</a:t>
            </a: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不過我可能不會理你</a:t>
            </a:r>
            <a:r>
              <a:rPr lang="en-US" altLang="zh-TW" sz="2000" dirty="0" smtClean="0">
                <a:solidFill>
                  <a:schemeClr val="tx1"/>
                </a:solidFill>
                <a:cs typeface="Arial" panose="020B0604020202020204" pitchFamily="34" charset="0"/>
                <a:hlinkClick r:id="rId3"/>
              </a:rPr>
              <a:t>)</a:t>
            </a:r>
          </a:p>
          <a:p>
            <a:pPr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zh-TW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我的信箱：</a:t>
            </a:r>
            <a:r>
              <a:rPr lang="en-GB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john85051232@gmail.com  </a:t>
            </a:r>
            <a:endParaRPr lang="en-US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63" y="3433930"/>
            <a:ext cx="1515660" cy="15156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輸入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輸出</a:t>
            </a:r>
            <a:endParaRPr lang="zh-TW" altLang="en-US" dirty="0"/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1828800" y="2133600"/>
            <a:ext cx="7162800" cy="4038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0" dirty="0" smtClean="0"/>
              <a:t>讓程式印出東西到視窗上：</a:t>
            </a:r>
            <a:endParaRPr lang="en-US" altLang="zh-TW" b="0" dirty="0"/>
          </a:p>
          <a:p>
            <a:r>
              <a:rPr lang="en-US" altLang="zh-TW" b="0" dirty="0" smtClean="0"/>
              <a:t>printf();</a:t>
            </a:r>
          </a:p>
          <a:p>
            <a:pPr marL="0" indent="0">
              <a:buNone/>
            </a:pPr>
            <a:r>
              <a:rPr lang="zh-TW" altLang="en-US" b="0" dirty="0" smtClean="0"/>
              <a:t>輸入東西到程式內：</a:t>
            </a:r>
            <a:endParaRPr lang="en-US" altLang="zh-TW" b="0" dirty="0" smtClean="0"/>
          </a:p>
          <a:p>
            <a:r>
              <a:rPr lang="en-US" altLang="zh-TW" b="0" dirty="0" err="1" smtClean="0"/>
              <a:t>scanf</a:t>
            </a:r>
            <a:r>
              <a:rPr lang="en-US" altLang="zh-TW" b="0" dirty="0" smtClean="0"/>
              <a:t>();</a:t>
            </a:r>
            <a:endParaRPr lang="en-US" altLang="zh-TW" b="0" dirty="0"/>
          </a:p>
        </p:txBody>
      </p:sp>
    </p:spTree>
    <p:extLst>
      <p:ext uri="{BB962C8B-B14F-4D97-AF65-F5344CB8AC3E}">
        <p14:creationId xmlns:p14="http://schemas.microsoft.com/office/powerpoint/2010/main" val="2905290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000" dirty="0"/>
              <a:t>Programming Concepts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65677"/>
          </a:xfrm>
        </p:spPr>
        <p:txBody>
          <a:bodyPr/>
          <a:lstStyle/>
          <a:p>
            <a:pPr algn="r"/>
            <a:r>
              <a:rPr lang="zh-TW" altLang="en-US" dirty="0" smtClean="0"/>
              <a:t>基本邏輯、進位 、補數、語法</a:t>
            </a:r>
            <a:r>
              <a:rPr lang="zh-TW" altLang="en-US" dirty="0"/>
              <a:t>錯誤</a:t>
            </a:r>
            <a:r>
              <a:rPr lang="en-US" altLang="zh-TW" dirty="0"/>
              <a:t>&amp;</a:t>
            </a:r>
            <a:r>
              <a:rPr lang="zh-TW" altLang="en-US" dirty="0"/>
              <a:t>邏輯</a:t>
            </a:r>
            <a:r>
              <a:rPr lang="zh-TW" altLang="en-US" dirty="0" smtClean="0"/>
              <a:t>錯誤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26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</a:t>
            </a:r>
            <a:r>
              <a:rPr lang="zh-TW" altLang="en-US" dirty="0" smtClean="0"/>
              <a:t>邏輯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True &amp; False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AND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 且 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&amp;&amp;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OR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 或 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||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不是</a:t>
            </a:r>
            <a:endParaRPr lang="en-US" altLang="zh-TW" dirty="0"/>
          </a:p>
          <a:p>
            <a:r>
              <a:rPr lang="en-US" altLang="zh-TW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33968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488" y="2838663"/>
            <a:ext cx="4581525" cy="3609975"/>
          </a:xfrm>
          <a:prstGeom prst="rect">
            <a:avLst/>
          </a:prstGeom>
        </p:spPr>
      </p:pic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1828800" y="1981200"/>
            <a:ext cx="6982442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這是蔡英文？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38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1828800" y="1981200"/>
            <a:ext cx="6982442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這是馬英九？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284" y="2952394"/>
            <a:ext cx="5578231" cy="32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1828800" y="1981200"/>
            <a:ext cx="6982442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這是柯文哲？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62225"/>
            <a:ext cx="6096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0" y="3712190"/>
            <a:ext cx="3512938" cy="22943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736" y="3712191"/>
            <a:ext cx="3962369" cy="2294387"/>
          </a:xfrm>
          <a:prstGeom prst="rect">
            <a:avLst/>
          </a:prstGeom>
        </p:spPr>
      </p:pic>
      <p:sp>
        <p:nvSpPr>
          <p:cNvPr id="9" name="內容版面配置區 1"/>
          <p:cNvSpPr txBox="1">
            <a:spLocks/>
          </p:cNvSpPr>
          <p:nvPr/>
        </p:nvSpPr>
        <p:spPr bwMode="auto">
          <a:xfrm>
            <a:off x="1828800" y="2165100"/>
            <a:ext cx="6796585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0" dirty="0" smtClean="0"/>
              <a:t>這裡面有柯文哲</a:t>
            </a:r>
            <a:r>
              <a:rPr lang="zh-TW" altLang="en-US" b="0" dirty="0" smtClean="0">
                <a:solidFill>
                  <a:srgbClr val="FF0000"/>
                </a:solidFill>
              </a:rPr>
              <a:t>且</a:t>
            </a:r>
            <a:r>
              <a:rPr lang="zh-TW" altLang="en-US" b="0" dirty="0" smtClean="0"/>
              <a:t>馬英九？</a:t>
            </a:r>
            <a:endParaRPr lang="en-US" altLang="zh-TW" b="0" dirty="0" smtClean="0"/>
          </a:p>
          <a:p>
            <a:pPr marL="0" indent="0">
              <a:buNone/>
            </a:pPr>
            <a:r>
              <a:rPr lang="zh-TW" altLang="en-US" b="0" dirty="0" smtClean="0"/>
              <a:t>這裡面有柯文哲</a:t>
            </a:r>
            <a:r>
              <a:rPr lang="zh-TW" altLang="en-US" b="0" dirty="0" smtClean="0">
                <a:solidFill>
                  <a:srgbClr val="FF0000"/>
                </a:solidFill>
              </a:rPr>
              <a:t>或</a:t>
            </a:r>
            <a:r>
              <a:rPr lang="zh-TW" altLang="en-US" b="0" dirty="0" smtClean="0"/>
              <a:t>馬英九？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152779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孫茂勛</a:t>
            </a:r>
            <a:endParaRPr lang="en-US" altLang="zh-TW" dirty="0" smtClean="0"/>
          </a:p>
          <a:p>
            <a:r>
              <a:rPr lang="zh-TW" altLang="en-US" dirty="0" smtClean="0"/>
              <a:t>高大資工四年級</a:t>
            </a:r>
            <a:endParaRPr lang="en-US" altLang="zh-TW" dirty="0" smtClean="0"/>
          </a:p>
          <a:p>
            <a:r>
              <a:rPr lang="en-US" altLang="zh-TW" dirty="0" smtClean="0"/>
              <a:t>Email:john85051232@gmail.com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66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30</a:t>
            </a:r>
            <a:r>
              <a:rPr lang="zh-TW" altLang="en-US" dirty="0" smtClean="0"/>
              <a:t>秒學會邏輯概念</a:t>
            </a:r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5624597" y="3781203"/>
            <a:ext cx="2885052" cy="1546499"/>
            <a:chOff x="3357349" y="3234518"/>
            <a:chExt cx="3741762" cy="2033518"/>
          </a:xfrm>
          <a:solidFill>
            <a:srgbClr val="00B0F0"/>
          </a:solidFill>
        </p:grpSpPr>
        <p:sp>
          <p:nvSpPr>
            <p:cNvPr id="7" name="橢圓 6"/>
            <p:cNvSpPr/>
            <p:nvPr/>
          </p:nvSpPr>
          <p:spPr>
            <a:xfrm>
              <a:off x="3357349" y="3234519"/>
              <a:ext cx="2156347" cy="20335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4942764" y="3234518"/>
              <a:ext cx="2156347" cy="20335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36" y="3520148"/>
            <a:ext cx="3403900" cy="20686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497540" y="2827650"/>
            <a:ext cx="166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 smtClean="0">
                <a:solidFill>
                  <a:schemeClr val="tx1"/>
                </a:solidFill>
              </a:rPr>
              <a:t>AND</a:t>
            </a:r>
            <a:endParaRPr lang="zh-TW" altLang="en-US" sz="2400" b="0" dirty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47017" y="2827650"/>
            <a:ext cx="166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dirty="0" smtClean="0">
                <a:solidFill>
                  <a:schemeClr val="tx1"/>
                </a:solidFill>
              </a:rPr>
              <a:t>OR</a:t>
            </a:r>
            <a:endParaRPr lang="zh-TW" altLang="en-US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3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真真假假真值表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977026"/>
              </p:ext>
            </p:extLst>
          </p:nvPr>
        </p:nvGraphicFramePr>
        <p:xfrm>
          <a:off x="1828800" y="3345646"/>
          <a:ext cx="3539319" cy="249014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179773"/>
                <a:gridCol w="1179773"/>
                <a:gridCol w="1179773"/>
              </a:tblGrid>
              <a:tr h="41502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AND(</a:t>
                      </a:r>
                      <a:r>
                        <a:rPr lang="zh-TW" altLang="en-US" dirty="0" smtClean="0"/>
                        <a:t>且</a:t>
                      </a:r>
                      <a:r>
                        <a:rPr lang="en-US" altLang="zh-TW" dirty="0" smtClean="0"/>
                        <a:t>)</a:t>
                      </a:r>
                      <a:r>
                        <a:rPr lang="zh-TW" altLang="en-US" dirty="0" smtClean="0"/>
                        <a:t>的真值表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TW" altLang="en-US" dirty="0"/>
                    </a:p>
                  </a:txBody>
                  <a:tcPr/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Z</a:t>
                      </a:r>
                      <a:endParaRPr lang="zh-TW" altLang="en-US" dirty="0"/>
                    </a:p>
                  </a:txBody>
                  <a:tcPr/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內容版面配置區 1"/>
          <p:cNvSpPr txBox="1">
            <a:spLocks/>
          </p:cNvSpPr>
          <p:nvPr/>
        </p:nvSpPr>
        <p:spPr>
          <a:xfrm>
            <a:off x="1828800" y="2133600"/>
            <a:ext cx="7162800" cy="22063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0" dirty="0" smtClean="0"/>
              <a:t>X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=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_________________</a:t>
            </a:r>
          </a:p>
          <a:p>
            <a:r>
              <a:rPr lang="en-US" altLang="zh-TW" b="0" dirty="0" smtClean="0"/>
              <a:t>Y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=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_________________</a:t>
            </a:r>
          </a:p>
          <a:p>
            <a:endParaRPr lang="en-US" altLang="zh-TW" b="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403094"/>
              </p:ext>
            </p:extLst>
          </p:nvPr>
        </p:nvGraphicFramePr>
        <p:xfrm>
          <a:off x="5486400" y="3345646"/>
          <a:ext cx="3539319" cy="249014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179773"/>
                <a:gridCol w="1179773"/>
                <a:gridCol w="1179773"/>
              </a:tblGrid>
              <a:tr h="41502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OR(</a:t>
                      </a:r>
                      <a:r>
                        <a:rPr lang="zh-TW" altLang="en-US" dirty="0" smtClean="0"/>
                        <a:t>或</a:t>
                      </a:r>
                      <a:r>
                        <a:rPr lang="en-US" altLang="zh-TW" dirty="0" smtClean="0"/>
                        <a:t>)</a:t>
                      </a:r>
                      <a:r>
                        <a:rPr lang="zh-TW" altLang="en-US" dirty="0" smtClean="0"/>
                        <a:t>的真值表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TW" altLang="en-US" dirty="0"/>
                    </a:p>
                  </a:txBody>
                  <a:tcPr/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Z</a:t>
                      </a:r>
                      <a:endParaRPr lang="zh-TW" altLang="en-US" dirty="0"/>
                    </a:p>
                  </a:txBody>
                  <a:tcPr/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15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97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1051029-Q14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29" y="2129050"/>
            <a:ext cx="8138667" cy="375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1060304-Q22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2114052"/>
            <a:ext cx="78962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6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進位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r>
              <a:rPr lang="zh-TW" altLang="en-US" dirty="0"/>
              <a:t>進位</a:t>
            </a:r>
            <a:endParaRPr lang="en-US" altLang="zh-TW" dirty="0"/>
          </a:p>
          <a:p>
            <a:r>
              <a:rPr lang="en-US" altLang="zh-TW" dirty="0"/>
              <a:t>2</a:t>
            </a:r>
            <a:r>
              <a:rPr lang="zh-TW" altLang="en-US" dirty="0"/>
              <a:t>進位</a:t>
            </a:r>
            <a:endParaRPr lang="en-US" altLang="zh-TW" dirty="0"/>
          </a:p>
          <a:p>
            <a:r>
              <a:rPr lang="en-US" altLang="zh-TW" dirty="0"/>
              <a:t>16</a:t>
            </a:r>
            <a:r>
              <a:rPr lang="zh-TW" altLang="en-US" dirty="0"/>
              <a:t>進位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070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進位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zh-TW" altLang="en-US" dirty="0"/>
              <a:t>遇十進位</a:t>
            </a:r>
            <a:endParaRPr lang="en-US" altLang="zh-TW" dirty="0"/>
          </a:p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zh-TW" dirty="0" smtClean="0"/>
              <a:t> = </a:t>
            </a:r>
            <a:r>
              <a:rPr lang="en-US" altLang="zh-TW" dirty="0" smtClean="0">
                <a:solidFill>
                  <a:srgbClr val="FF0000"/>
                </a:solidFill>
              </a:rPr>
              <a:t>3 * 10^2 </a:t>
            </a:r>
            <a:r>
              <a:rPr lang="en-US" altLang="zh-TW" dirty="0" smtClean="0"/>
              <a:t>+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 * 10^1 </a:t>
            </a:r>
            <a:r>
              <a:rPr lang="en-US" altLang="zh-TW" dirty="0" smtClean="0"/>
              <a:t>+ 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8 * 10^0</a:t>
            </a:r>
          </a:p>
          <a:p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TW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9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zh-TW" dirty="0" smtClean="0">
                <a:solidFill>
                  <a:srgbClr val="00B050"/>
                </a:solidFill>
              </a:rPr>
              <a:t>9</a:t>
            </a:r>
            <a:r>
              <a:rPr lang="en-US" altLang="zh-TW" dirty="0" smtClean="0"/>
              <a:t> = </a:t>
            </a:r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r>
              <a:rPr lang="zh-TW" altLang="en-US" dirty="0" smtClean="0">
                <a:solidFill>
                  <a:srgbClr val="FF0000"/>
                </a:solidFill>
              </a:rPr>
              <a:t> * </a:t>
            </a:r>
            <a:r>
              <a:rPr lang="en-US" altLang="zh-TW" dirty="0" smtClean="0">
                <a:solidFill>
                  <a:srgbClr val="FF0000"/>
                </a:solidFill>
              </a:rPr>
              <a:t>10^4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9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*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10^3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/>
              <a:t>+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* 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10^2</a:t>
            </a:r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+</a:t>
            </a:r>
            <a:r>
              <a:rPr lang="zh-TW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9</a:t>
            </a:r>
            <a:r>
              <a:rPr lang="zh-TW" altLang="en-US" dirty="0" smtClean="0">
                <a:solidFill>
                  <a:srgbClr val="00B050"/>
                </a:solidFill>
              </a:rPr>
              <a:t> * </a:t>
            </a:r>
            <a:r>
              <a:rPr lang="en-US" altLang="zh-TW" dirty="0" smtClean="0">
                <a:solidFill>
                  <a:srgbClr val="00B050"/>
                </a:solidFill>
              </a:rPr>
              <a:t>10^1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63" y="3548418"/>
            <a:ext cx="1294640" cy="6044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655" y="3548418"/>
            <a:ext cx="659021" cy="6044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028" y="3578309"/>
            <a:ext cx="619481" cy="5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進位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2868304" cy="40386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進位 </a:t>
            </a:r>
            <a:r>
              <a:rPr lang="en-US" altLang="zh-TW" dirty="0" smtClean="0"/>
              <a:t>&lt;-&gt;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 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_____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 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_____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_____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_____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4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_____</a:t>
            </a:r>
          </a:p>
        </p:txBody>
      </p:sp>
      <p:sp>
        <p:nvSpPr>
          <p:cNvPr id="4" name="內容版面配置區 1"/>
          <p:cNvSpPr txBox="1">
            <a:spLocks/>
          </p:cNvSpPr>
          <p:nvPr/>
        </p:nvSpPr>
        <p:spPr bwMode="auto">
          <a:xfrm>
            <a:off x="4697104" y="2133600"/>
            <a:ext cx="2877403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0" dirty="0"/>
              <a:t>10</a:t>
            </a:r>
            <a:r>
              <a:rPr lang="zh-TW" altLang="en-US" b="0" dirty="0" smtClean="0"/>
              <a:t>進位</a:t>
            </a:r>
            <a:r>
              <a:rPr lang="en-US" altLang="zh-TW" b="0" dirty="0"/>
              <a:t>&lt;-&gt;</a:t>
            </a:r>
            <a:r>
              <a:rPr lang="zh-TW" altLang="en-US" b="0" dirty="0"/>
              <a:t> </a:t>
            </a:r>
            <a:r>
              <a:rPr lang="en-US" altLang="zh-TW" b="0" dirty="0" smtClean="0"/>
              <a:t>2</a:t>
            </a:r>
            <a:r>
              <a:rPr lang="zh-TW" altLang="en-US" b="0" dirty="0"/>
              <a:t>進位</a:t>
            </a:r>
            <a:endParaRPr lang="en-US" altLang="zh-TW" b="0" dirty="0"/>
          </a:p>
          <a:p>
            <a:r>
              <a:rPr lang="en-US" altLang="zh-TW" b="0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_____</a:t>
            </a:r>
            <a:endParaRPr lang="en-US" altLang="zh-TW" b="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TW" b="0" dirty="0" smtClean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zh-TW" altLang="en-US" b="0" dirty="0" smtClean="0">
                <a:solidFill>
                  <a:schemeClr val="bg2">
                    <a:lumMod val="50000"/>
                  </a:schemeClr>
                </a:solidFill>
              </a:rPr>
              <a:t>           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_____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zh-TW" b="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TW" b="0" dirty="0" smtClean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_____</a:t>
            </a:r>
            <a:endParaRPr lang="en-US" altLang="zh-TW" b="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TW" b="0" dirty="0" smtClean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_____</a:t>
            </a:r>
            <a:endParaRPr lang="en-US" altLang="zh-TW" b="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TW" b="0" dirty="0" smtClean="0">
                <a:solidFill>
                  <a:schemeClr val="bg2">
                    <a:lumMod val="50000"/>
                  </a:schemeClr>
                </a:solidFill>
              </a:rPr>
              <a:t>9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_____</a:t>
            </a:r>
            <a:endParaRPr lang="en-US" altLang="zh-TW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1828800" y="5568287"/>
            <a:ext cx="7162800" cy="49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TW" b="0" dirty="0" smtClean="0"/>
              <a:t>Q</a:t>
            </a:r>
            <a:r>
              <a:rPr lang="zh-TW" altLang="en-US" b="0" dirty="0" smtClean="0"/>
              <a:t>：</a:t>
            </a:r>
            <a:r>
              <a:rPr lang="en-US" altLang="zh-TW" b="0" dirty="0" smtClean="0"/>
              <a:t>WHY</a:t>
            </a:r>
            <a:r>
              <a:rPr lang="zh-TW" altLang="en-US" b="0" dirty="0" smtClean="0"/>
              <a:t>　</a:t>
            </a:r>
            <a:r>
              <a:rPr lang="en-US" altLang="zh-TW" b="0" dirty="0" smtClean="0"/>
              <a:t>2</a:t>
            </a:r>
            <a:r>
              <a:rPr lang="zh-TW" altLang="en-US" b="0" dirty="0" smtClean="0"/>
              <a:t>進位</a:t>
            </a:r>
            <a:r>
              <a:rPr lang="en-US" altLang="zh-TW" b="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01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進位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16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0123456789ABCDEF</a:t>
            </a:r>
          </a:p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10</a:t>
            </a:r>
            <a:r>
              <a:rPr lang="zh-TW" altLang="en-US" dirty="0" smtClean="0"/>
              <a:t>進位轉成</a:t>
            </a:r>
            <a:r>
              <a:rPr lang="en-US" altLang="zh-TW" dirty="0" smtClean="0"/>
              <a:t>16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13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32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100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練習</a:t>
            </a:r>
            <a:r>
              <a:rPr lang="en-US" altLang="zh-TW" dirty="0" smtClean="0"/>
              <a:t>16</a:t>
            </a:r>
            <a:r>
              <a:rPr lang="zh-TW" altLang="en-US" dirty="0" smtClean="0"/>
              <a:t>進位轉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進位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AB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FF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1051029-Q22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15971"/>
            <a:ext cx="7102171" cy="20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補數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 smtClean="0"/>
          </a:p>
          <a:p>
            <a:r>
              <a:rPr lang="zh-TW" altLang="en-US" dirty="0" smtClean="0"/>
              <a:t>二進位的加、減法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1011 + 1110 = ? (Sign)</a:t>
            </a:r>
          </a:p>
          <a:p>
            <a:r>
              <a:rPr lang="en-US" altLang="zh-TW" dirty="0" smtClean="0"/>
              <a:t>1011 + 1110 = ? (</a:t>
            </a:r>
            <a:r>
              <a:rPr lang="en-US" altLang="zh-TW" dirty="0" err="1" smtClean="0"/>
              <a:t>Unsign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1011 + 1110 = ? (Sign)</a:t>
            </a:r>
          </a:p>
          <a:p>
            <a:r>
              <a:rPr lang="en-US" altLang="zh-TW" dirty="0" smtClean="0"/>
              <a:t>1011 – 1110 = ?(</a:t>
            </a:r>
            <a:r>
              <a:rPr lang="en-US" altLang="zh-TW" dirty="0" err="1" smtClean="0"/>
              <a:t>Unsign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50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APCS</a:t>
            </a:r>
            <a:r>
              <a:rPr lang="en-US" altLang="zh-TW" b="1" dirty="0"/>
              <a:t>?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15" y="1965279"/>
            <a:ext cx="8123385" cy="4892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語法錯誤</a:t>
            </a:r>
            <a:r>
              <a:rPr lang="en-US" altLang="zh-TW" dirty="0"/>
              <a:t>&amp;</a:t>
            </a:r>
            <a:r>
              <a:rPr lang="zh-TW" altLang="en-US" dirty="0"/>
              <a:t>邏輯錯誤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語法錯誤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編譯器可以找出的問題，</a:t>
            </a:r>
            <a:r>
              <a:rPr lang="en-US" altLang="zh-TW" dirty="0" smtClean="0">
                <a:solidFill>
                  <a:srgbClr val="FF0000"/>
                </a:solidFill>
              </a:rPr>
              <a:t>Ex</a:t>
            </a:r>
            <a:r>
              <a:rPr lang="zh-TW" altLang="en-US" dirty="0" smtClean="0">
                <a:solidFill>
                  <a:srgbClr val="FF0000"/>
                </a:solidFill>
              </a:rPr>
              <a:t>：除與</a:t>
            </a:r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r>
              <a:rPr lang="zh-TW" altLang="en-US" dirty="0" smtClean="0">
                <a:solidFill>
                  <a:srgbClr val="FF0000"/>
                </a:solidFill>
              </a:rPr>
              <a:t>、指令打錯字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語意</a:t>
            </a:r>
            <a:r>
              <a:rPr lang="en-US" altLang="zh-TW" dirty="0"/>
              <a:t>(</a:t>
            </a:r>
            <a:r>
              <a:rPr lang="zh-TW" altLang="en-US" dirty="0" smtClean="0"/>
              <a:t>邏輯</a:t>
            </a:r>
            <a:r>
              <a:rPr lang="en-US" altLang="zh-TW" dirty="0" smtClean="0"/>
              <a:t>)</a:t>
            </a:r>
            <a:r>
              <a:rPr lang="zh-TW" altLang="en-US" dirty="0" smtClean="0"/>
              <a:t>錯誤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語法上沒有問題，思考不正確而產生的問題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執行階段錯誤</a:t>
            </a:r>
            <a:r>
              <a:rPr lang="en-US" altLang="zh-TW" dirty="0"/>
              <a:t>(Run-Time Error)</a:t>
            </a:r>
          </a:p>
        </p:txBody>
      </p:sp>
    </p:spTree>
    <p:extLst>
      <p:ext uri="{BB962C8B-B14F-4D97-AF65-F5344CB8AC3E}">
        <p14:creationId xmlns:p14="http://schemas.microsoft.com/office/powerpoint/2010/main" val="29648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1050305-Q18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41719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7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663195"/>
            <a:ext cx="7315200" cy="5810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1051029-Q19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24" y="1244220"/>
            <a:ext cx="7537876" cy="54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Data types, constant, variable, Global, </a:t>
            </a:r>
            <a:r>
              <a:rPr lang="en-US" altLang="zh-TW" sz="5400" dirty="0" smtClean="0"/>
              <a:t>Local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基本觀念、基本運算、全域</a:t>
            </a:r>
            <a:r>
              <a:rPr lang="en-US" altLang="zh-TW" dirty="0" smtClean="0"/>
              <a:t>/</a:t>
            </a:r>
            <a:r>
              <a:rPr lang="zh-TW" altLang="en-US" dirty="0" smtClean="0"/>
              <a:t>區域變數、交換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2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變數是什麼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變數與記憶體的關係</a:t>
            </a:r>
            <a:endParaRPr lang="en-US" altLang="zh-TW" dirty="0" smtClean="0"/>
          </a:p>
          <a:p>
            <a:r>
              <a:rPr lang="zh-TW" altLang="en-US" dirty="0" smtClean="0"/>
              <a:t>資料型</a:t>
            </a:r>
            <a:r>
              <a:rPr lang="zh-TW" altLang="en-US" dirty="0"/>
              <a:t>態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536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(Variable)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在電腦中會需要將資料儲存起來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(.exe) (.txt) (.word) ….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將檔案存在電腦的硬碟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(DISK)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，下次再從硬碟取出來用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那麼程式呢？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執行期間利用變數將資料儲存在記憶體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(RAM)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直到程式結束電腦會將該資料從記憶體刪除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5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Type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根據不同需求來設置，占用的記憶體空間以及可用範圍都不同。</a:t>
            </a: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宣告方式</a:t>
            </a: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資料型態 變數名稱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初始值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一開始給定初始值是個良好的習慣。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a;</a:t>
            </a: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 = 10;</a:t>
            </a:r>
          </a:p>
        </p:txBody>
      </p:sp>
    </p:spTree>
    <p:extLst>
      <p:ext uri="{BB962C8B-B14F-4D97-AF65-F5344CB8AC3E}">
        <p14:creationId xmlns:p14="http://schemas.microsoft.com/office/powerpoint/2010/main" val="26249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變數名稱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可以使用大小寫字母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A-Z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、數字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0-9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及底線符號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等任意組合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但是第一個字母不可以是數字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不可以和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的保留字相同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Case-sensitive</a:t>
            </a:r>
          </a:p>
          <a:p>
            <a:pPr marL="457200" indent="-457200">
              <a:buBlip>
                <a:blip r:embed="rId2"/>
              </a:buBlip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0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7188694" cy="45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1060304-Q23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04527"/>
            <a:ext cx="4371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所</a:t>
            </a:r>
            <a:r>
              <a:rPr lang="zh-TW" altLang="en-US" b="1" dirty="0"/>
              <a:t>以</a:t>
            </a:r>
            <a:r>
              <a:rPr lang="zh-TW" altLang="en-US" b="1" dirty="0" smtClean="0"/>
              <a:t>考了</a:t>
            </a:r>
            <a:r>
              <a:rPr lang="en-US" altLang="zh-TW" b="1" dirty="0" smtClean="0"/>
              <a:t>APCS</a:t>
            </a:r>
            <a:r>
              <a:rPr lang="zh-TW" altLang="en-US" b="1" dirty="0" smtClean="0"/>
              <a:t>你可以</a:t>
            </a:r>
            <a:r>
              <a:rPr lang="en-US" altLang="zh-TW" b="1" dirty="0" smtClean="0"/>
              <a:t>…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trike="sngStrike" dirty="0" smtClean="0"/>
              <a:t>跟同學炫耀</a:t>
            </a:r>
            <a:endParaRPr lang="en-US" altLang="zh-TW" strike="sngStrike" dirty="0" smtClean="0"/>
          </a:p>
          <a:p>
            <a:r>
              <a:rPr lang="zh-TW" altLang="en-US" strike="sngStrike" dirty="0" smtClean="0"/>
              <a:t>跟父母拿零用</a:t>
            </a:r>
            <a:r>
              <a:rPr lang="zh-TW" altLang="en-US" strike="sngStrike" dirty="0"/>
              <a:t>錢</a:t>
            </a:r>
            <a:endParaRPr lang="en-US" altLang="zh-TW" strike="sngStrike" dirty="0" smtClean="0"/>
          </a:p>
          <a:p>
            <a:r>
              <a:rPr lang="zh-TW" altLang="en-US" dirty="0" smtClean="0"/>
              <a:t>大學推甄資訊相關科</a:t>
            </a:r>
            <a:r>
              <a:rPr lang="zh-TW" altLang="en-US" dirty="0"/>
              <a:t>系</a:t>
            </a:r>
            <a:r>
              <a:rPr lang="zh-TW" altLang="en-US" dirty="0" smtClean="0"/>
              <a:t>時放上你的備審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35" y="3471082"/>
            <a:ext cx="3104865" cy="31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1060304-Q24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234"/>
            <a:ext cx="59436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4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基本運</a:t>
            </a:r>
            <a:r>
              <a:rPr lang="zh-TW" altLang="en-US" dirty="0"/>
              <a:t>算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變數的運算</a:t>
            </a:r>
            <a:r>
              <a:rPr lang="en-US" altLang="zh-TW" dirty="0" smtClean="0"/>
              <a:t>(</a:t>
            </a:r>
            <a:r>
              <a:rPr lang="zh-TW" altLang="en-US" dirty="0" smtClean="0"/>
              <a:t>型態轉換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2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5.0 / 2.0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5.0 / 2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 / 2.0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(float)2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zh-TW" dirty="0" err="1" smtClean="0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)5.0 / 2 = ?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76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基本運</a:t>
            </a:r>
            <a:r>
              <a:rPr lang="zh-TW" altLang="en-US" dirty="0"/>
              <a:t>算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取餘數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5 % 2 = ?</a:t>
            </a:r>
          </a:p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2 % 5 = ?</a:t>
            </a:r>
          </a:p>
        </p:txBody>
      </p:sp>
    </p:spTree>
    <p:extLst>
      <p:ext uri="{BB962C8B-B14F-4D97-AF65-F5344CB8AC3E}">
        <p14:creationId xmlns:p14="http://schemas.microsoft.com/office/powerpoint/2010/main" val="5238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1060304-Q25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103888"/>
            <a:ext cx="80867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1051029-Q4</a:t>
            </a:r>
            <a:endParaRPr lang="en-US" altLang="zh-TW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096565"/>
            <a:ext cx="84010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基本運</a:t>
            </a:r>
            <a:r>
              <a:rPr lang="zh-TW" altLang="en-US" dirty="0"/>
              <a:t>算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餘數可以怎麼玩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18361"/>
              </p:ext>
            </p:extLst>
          </p:nvPr>
        </p:nvGraphicFramePr>
        <p:xfrm>
          <a:off x="1828800" y="3553347"/>
          <a:ext cx="6096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4071582" y="4200326"/>
            <a:ext cx="1610436" cy="1695735"/>
            <a:chOff x="4353636" y="4394579"/>
            <a:chExt cx="1610436" cy="1695735"/>
          </a:xfrm>
        </p:grpSpPr>
        <p:sp>
          <p:nvSpPr>
            <p:cNvPr id="6" name="橢圓 5"/>
            <p:cNvSpPr/>
            <p:nvPr/>
          </p:nvSpPr>
          <p:spPr bwMode="auto">
            <a:xfrm>
              <a:off x="4353636" y="4394579"/>
              <a:ext cx="1610436" cy="1695735"/>
            </a:xfrm>
            <a:prstGeom prst="ellipse">
              <a:avLst/>
            </a:prstGeom>
            <a:ln/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0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7" name="直線接點 6"/>
            <p:cNvCxnSpPr>
              <a:stCxn id="6" idx="2"/>
              <a:endCxn id="6" idx="6"/>
            </p:cNvCxnSpPr>
            <p:nvPr/>
          </p:nvCxnSpPr>
          <p:spPr bwMode="auto">
            <a:xfrm>
              <a:off x="4353636" y="5242447"/>
              <a:ext cx="1610436" cy="0"/>
            </a:xfrm>
            <a:prstGeom prst="line">
              <a:avLst/>
            </a:prstGeom>
            <a:ln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>
              <a:stCxn id="6" idx="0"/>
              <a:endCxn id="6" idx="4"/>
            </p:cNvCxnSpPr>
            <p:nvPr/>
          </p:nvCxnSpPr>
          <p:spPr bwMode="auto">
            <a:xfrm>
              <a:off x="5158854" y="4394579"/>
              <a:ext cx="0" cy="1695735"/>
            </a:xfrm>
            <a:prstGeom prst="line">
              <a:avLst/>
            </a:prstGeom>
            <a:ln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橢圓 3"/>
            <p:cNvSpPr/>
            <p:nvPr/>
          </p:nvSpPr>
          <p:spPr bwMode="auto">
            <a:xfrm>
              <a:off x="4503761" y="4626591"/>
              <a:ext cx="1296537" cy="1228299"/>
            </a:xfrm>
            <a:prstGeom prst="ellipse">
              <a:avLst/>
            </a:prstGeom>
            <a:ln/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0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581934" y="4626591"/>
              <a:ext cx="218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</a:rPr>
                <a:t>0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568288" y="5557104"/>
              <a:ext cx="218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</a:rPr>
                <a:t>1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558352" y="5618834"/>
              <a:ext cx="218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</a:rPr>
                <a:t>2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558352" y="4585648"/>
              <a:ext cx="218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</a:rPr>
                <a:t>3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2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1060304-Q9</a:t>
            </a:r>
            <a:endParaRPr lang="en-US" altLang="zh-TW" dirty="0">
              <a:solidFill>
                <a:srgbClr val="FFFF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1981200"/>
            <a:ext cx="8488907" cy="23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a++ / ++a 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21386"/>
            <a:ext cx="7371500" cy="36508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83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全域</a:t>
            </a:r>
            <a:r>
              <a:rPr lang="en-US" altLang="zh-TW" dirty="0"/>
              <a:t>/</a:t>
            </a:r>
            <a:r>
              <a:rPr lang="zh-TW" altLang="en-US" dirty="0" smtClean="0"/>
              <a:t>區域</a:t>
            </a:r>
            <a:r>
              <a:rPr lang="en-US" altLang="zh-TW" dirty="0" smtClean="0"/>
              <a:t>/</a:t>
            </a:r>
            <a:r>
              <a:rPr lang="zh-TW" altLang="en-US" dirty="0" smtClean="0"/>
              <a:t>靜態變數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變數是什麼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視域：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看的到該變數出現的地方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生命週期：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該變數何時會消滅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/>
          </a:p>
          <a:p>
            <a:endParaRPr lang="en-US" altLang="zh-TW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06290"/>
              </p:ext>
            </p:extLst>
          </p:nvPr>
        </p:nvGraphicFramePr>
        <p:xfrm>
          <a:off x="1828800" y="3405967"/>
          <a:ext cx="6762102" cy="25671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494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109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2491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變數類型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視域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生命週期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505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全域變數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u="none" strike="noStrike" kern="1200" baseline="0" dirty="0" smtClean="0"/>
                        <a:t>整個程式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baseline="0" dirty="0" smtClean="0"/>
                        <a:t>整個程式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318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區域變數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只在該函式、方法內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只在該函式、方法內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318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Static</a:t>
                      </a:r>
                      <a:r>
                        <a:rPr lang="zh-TW" altLang="en-US" dirty="0" smtClean="0"/>
                        <a:t>靜態變數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函式、方法內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u="none" strike="noStrike" kern="1200" baseline="0" dirty="0" smtClean="0"/>
                        <a:t>整個程式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9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全域</a:t>
            </a:r>
            <a:r>
              <a:rPr lang="en-US" altLang="zh-TW" dirty="0"/>
              <a:t>/</a:t>
            </a:r>
            <a:r>
              <a:rPr lang="zh-TW" altLang="en-US" dirty="0"/>
              <a:t>區域</a:t>
            </a:r>
            <a:r>
              <a:rPr lang="en-US" altLang="zh-TW" dirty="0"/>
              <a:t>/</a:t>
            </a:r>
            <a:r>
              <a:rPr lang="zh-TW" altLang="en-US" dirty="0"/>
              <a:t>靜態變數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4053185" cy="39594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448" y="5201266"/>
            <a:ext cx="4297552" cy="11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計分</a:t>
            </a:r>
            <a:r>
              <a:rPr lang="zh-TW" altLang="en-US" dirty="0"/>
              <a:t>方式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89" y="2906973"/>
            <a:ext cx="8436911" cy="27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全域</a:t>
            </a:r>
            <a:r>
              <a:rPr lang="en-US" altLang="zh-TW" dirty="0"/>
              <a:t>/</a:t>
            </a:r>
            <a:r>
              <a:rPr lang="zh-TW" altLang="en-US" dirty="0" smtClean="0"/>
              <a:t>區域</a:t>
            </a:r>
            <a:r>
              <a:rPr lang="en-US" altLang="zh-TW" dirty="0" smtClean="0"/>
              <a:t>/</a:t>
            </a:r>
            <a:r>
              <a:rPr lang="zh-TW" altLang="en-US" dirty="0" smtClean="0"/>
              <a:t>靜態變數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885" y="1981200"/>
            <a:ext cx="7185715" cy="4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全域</a:t>
            </a:r>
            <a:r>
              <a:rPr lang="en-US" altLang="zh-TW" dirty="0"/>
              <a:t>/</a:t>
            </a:r>
            <a:r>
              <a:rPr lang="zh-TW" altLang="en-US" dirty="0" smtClean="0"/>
              <a:t>區域</a:t>
            </a:r>
            <a:r>
              <a:rPr lang="en-US" altLang="zh-TW" dirty="0" smtClean="0"/>
              <a:t>/</a:t>
            </a:r>
            <a:r>
              <a:rPr lang="zh-TW" altLang="en-US" dirty="0" smtClean="0"/>
              <a:t>靜態變數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4854201" cy="4585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153" y="1981200"/>
            <a:ext cx="5182425" cy="4555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4543850" y="3224925"/>
            <a:ext cx="785408" cy="30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6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交換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如何將兩個變數的資料進行交換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用第三個變數達成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交換</a:t>
            </a:r>
            <a:r>
              <a:rPr lang="en-US" altLang="zh-TW" dirty="0" smtClean="0"/>
              <a:t>(Swap)</a:t>
            </a:r>
            <a:endParaRPr lang="en-US" altLang="zh-TW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6299808" cy="459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758846" y="1981200"/>
            <a:ext cx="43851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如果只用兩個變數，在指定</a:t>
            </a:r>
            <a:r>
              <a:rPr lang="en-US" altLang="zh-TW" sz="1400" dirty="0" smtClean="0">
                <a:solidFill>
                  <a:srgbClr val="FF0000"/>
                </a:solidFill>
              </a:rPr>
              <a:t>a = b</a:t>
            </a:r>
            <a:r>
              <a:rPr lang="zh-TW" altLang="en-US" sz="1400" dirty="0" smtClean="0">
                <a:solidFill>
                  <a:srgbClr val="FF0000"/>
                </a:solidFill>
              </a:rPr>
              <a:t> 的時候，</a:t>
            </a:r>
            <a:r>
              <a:rPr lang="en-US" altLang="zh-TW" sz="1400" dirty="0" smtClean="0">
                <a:solidFill>
                  <a:srgbClr val="FF0000"/>
                </a:solidFill>
              </a:rPr>
              <a:t>a</a:t>
            </a:r>
            <a:r>
              <a:rPr lang="zh-TW" altLang="en-US" sz="1400" dirty="0" smtClean="0">
                <a:solidFill>
                  <a:srgbClr val="FF0000"/>
                </a:solidFill>
              </a:rPr>
              <a:t>原先的值會被覆蓋掉，</a:t>
            </a:r>
            <a:r>
              <a:rPr lang="en-US" altLang="zh-TW" sz="1400" dirty="0" smtClean="0">
                <a:solidFill>
                  <a:srgbClr val="FF0000"/>
                </a:solidFill>
              </a:rPr>
              <a:t>b</a:t>
            </a:r>
            <a:r>
              <a:rPr lang="zh-TW" altLang="en-US" sz="1400" dirty="0" smtClean="0">
                <a:solidFill>
                  <a:srgbClr val="FF0000"/>
                </a:solidFill>
              </a:rPr>
              <a:t>就無法得到</a:t>
            </a:r>
            <a:r>
              <a:rPr lang="en-US" altLang="zh-TW" sz="1400" dirty="0" smtClean="0">
                <a:solidFill>
                  <a:srgbClr val="FF0000"/>
                </a:solidFill>
              </a:rPr>
              <a:t>a</a:t>
            </a:r>
            <a:r>
              <a:rPr lang="zh-TW" altLang="en-US" sz="1400" dirty="0" smtClean="0">
                <a:solidFill>
                  <a:srgbClr val="FF0000"/>
                </a:solidFill>
              </a:rPr>
              <a:t>原本的值。</a:t>
            </a:r>
            <a:endParaRPr lang="en-US" altLang="zh-TW" sz="1400" dirty="0" smtClean="0">
              <a:solidFill>
                <a:srgbClr val="FF0000"/>
              </a:solidFill>
            </a:endParaRPr>
          </a:p>
          <a:p>
            <a:endParaRPr lang="en-US" altLang="zh-TW" sz="1400" dirty="0" smtClean="0">
              <a:solidFill>
                <a:srgbClr val="FF0000"/>
              </a:solidFill>
            </a:endParaRPr>
          </a:p>
          <a:p>
            <a:r>
              <a:rPr lang="zh-TW" altLang="en-US" sz="1400" dirty="0" smtClean="0">
                <a:solidFill>
                  <a:srgbClr val="FF0000"/>
                </a:solidFill>
              </a:rPr>
              <a:t>因次交換的過程中需透過第三個變數當作暫存。</a:t>
            </a:r>
            <a:endParaRPr lang="en-US" altLang="zh-TW" sz="1400" dirty="0" smtClean="0">
              <a:solidFill>
                <a:srgbClr val="FF0000"/>
              </a:solidFill>
            </a:endParaRPr>
          </a:p>
          <a:p>
            <a:endParaRPr lang="en-US" altLang="zh-TW" sz="1400" dirty="0">
              <a:solidFill>
                <a:srgbClr val="FF0000"/>
              </a:solidFill>
            </a:endParaRPr>
          </a:p>
          <a:p>
            <a:endParaRPr lang="en-US" altLang="zh-TW" sz="1400" dirty="0" smtClean="0">
              <a:solidFill>
                <a:srgbClr val="FF0000"/>
              </a:solidFill>
            </a:endParaRPr>
          </a:p>
          <a:p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P.S</a:t>
            </a:r>
            <a:r>
              <a:rPr lang="zh-TW" altLang="en-US" sz="1400" dirty="0" smtClean="0">
                <a:solidFill>
                  <a:srgbClr val="FF0000"/>
                </a:solidFill>
              </a:rPr>
              <a:t>有沒有只用兩個變數就可以交換的方法</a:t>
            </a:r>
            <a:r>
              <a:rPr lang="en-US" altLang="zh-TW" sz="1400" dirty="0" smtClean="0">
                <a:solidFill>
                  <a:srgbClr val="FF0000"/>
                </a:solidFill>
              </a:rPr>
              <a:t>?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97" y="1981200"/>
            <a:ext cx="8373603" cy="19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5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Control structures 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51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電腦只看得懂</a:t>
            </a:r>
            <a:r>
              <a:rPr lang="en-US" altLang="zh-TW" dirty="0" smtClean="0">
                <a:solidFill>
                  <a:srgbClr val="FFC000"/>
                </a:solidFill>
              </a:rPr>
              <a:t>01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" name="內容版面配置區 1"/>
          <p:cNvSpPr txBox="1">
            <a:spLocks/>
          </p:cNvSpPr>
          <p:nvPr/>
        </p:nvSpPr>
        <p:spPr>
          <a:xfrm>
            <a:off x="1828800" y="2133600"/>
            <a:ext cx="7162800" cy="4038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0" dirty="0" smtClean="0"/>
              <a:t>將思考模式轉成只有</a:t>
            </a:r>
            <a:r>
              <a:rPr lang="zh-TW" altLang="en-US" b="0" dirty="0" smtClean="0">
                <a:solidFill>
                  <a:srgbClr val="FF0000"/>
                </a:solidFill>
              </a:rPr>
              <a:t>對</a:t>
            </a:r>
            <a:r>
              <a:rPr lang="en-US" altLang="zh-TW" b="0" dirty="0" smtClean="0">
                <a:solidFill>
                  <a:srgbClr val="FF0000"/>
                </a:solidFill>
              </a:rPr>
              <a:t>(True)/</a:t>
            </a:r>
            <a:r>
              <a:rPr lang="zh-TW" altLang="en-US" b="0" dirty="0" smtClean="0">
                <a:solidFill>
                  <a:srgbClr val="FF0000"/>
                </a:solidFill>
              </a:rPr>
              <a:t>不對</a:t>
            </a:r>
            <a:r>
              <a:rPr lang="en-US" altLang="zh-TW" b="0" dirty="0" smtClean="0">
                <a:solidFill>
                  <a:srgbClr val="FF0000"/>
                </a:solidFill>
              </a:rPr>
              <a:t>(False)</a:t>
            </a:r>
            <a:r>
              <a:rPr lang="zh-TW" altLang="en-US" b="0" dirty="0" smtClean="0"/>
              <a:t>的判斷語句</a:t>
            </a:r>
            <a:endParaRPr lang="en-US" altLang="zh-TW" b="0" dirty="0"/>
          </a:p>
          <a:p>
            <a:r>
              <a:rPr lang="en-US" altLang="zh-TW" b="0" dirty="0" smtClean="0"/>
              <a:t>Ex:</a:t>
            </a:r>
            <a:r>
              <a:rPr lang="zh-TW" altLang="en-US" b="0" dirty="0" smtClean="0"/>
              <a:t>下雨天了我要帶傘出門</a:t>
            </a:r>
            <a:r>
              <a:rPr lang="en-US" altLang="zh-TW" b="0" dirty="0" smtClean="0"/>
              <a:t>-&gt;</a:t>
            </a:r>
          </a:p>
          <a:p>
            <a:pPr marL="0" indent="0">
              <a:buNone/>
            </a:pPr>
            <a:r>
              <a:rPr lang="zh-TW" altLang="en-US" b="0" dirty="0"/>
              <a:t> </a:t>
            </a:r>
            <a:r>
              <a:rPr lang="zh-TW" altLang="en-US" b="0" dirty="0" smtClean="0"/>
              <a:t>   如果下雨就帶傘；如果沒下雨則不帶傘</a:t>
            </a:r>
            <a:endParaRPr lang="en-US" altLang="zh-TW" b="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2015" y="4001614"/>
            <a:ext cx="1641925" cy="2204136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 bwMode="auto">
          <a:xfrm>
            <a:off x="1657701" y="4001614"/>
            <a:ext cx="1385750" cy="778152"/>
          </a:xfrm>
          <a:prstGeom prst="wedgeRoundRectCallout">
            <a:avLst>
              <a:gd name="adj1" fmla="val -34367"/>
              <a:gd name="adj2" fmla="val 66610"/>
              <a:gd name="adj3" fmla="val 16667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2000" dirty="0" smtClean="0"/>
              <a:t>我只知道</a:t>
            </a:r>
            <a:r>
              <a:rPr lang="en-US" altLang="zh-TW" sz="2000" dirty="0" smtClean="0"/>
              <a:t>1</a:t>
            </a:r>
            <a:r>
              <a:rPr lang="zh-TW" altLang="en-US" sz="2000" dirty="0" smtClean="0"/>
              <a:t>跟</a:t>
            </a:r>
            <a:r>
              <a:rPr lang="en-US" altLang="zh-TW" sz="2000" dirty="0" smtClean="0"/>
              <a:t>0</a:t>
            </a:r>
            <a:r>
              <a:rPr lang="zh-TW" altLang="en-US" sz="2000" dirty="0" smtClean="0"/>
              <a:t>唷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45039" y="5483666"/>
            <a:ext cx="749554" cy="7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3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if…else…else if</a:t>
            </a:r>
          </a:p>
          <a:p>
            <a:r>
              <a:rPr lang="en-US" altLang="zh-TW" dirty="0" smtClean="0"/>
              <a:t>switch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064833"/>
            <a:ext cx="2643047" cy="2943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86" y="3064833"/>
            <a:ext cx="2568089" cy="29238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92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1051029-Q9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200"/>
            <a:ext cx="8458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1050305-Q16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3743325" cy="1685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774238"/>
            <a:ext cx="2776324" cy="57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看看老師愛出什麼</a:t>
            </a:r>
            <a:endParaRPr lang="en-US" altLang="en-US" dirty="0" smtClean="0"/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486787548"/>
              </p:ext>
            </p:extLst>
          </p:nvPr>
        </p:nvGraphicFramePr>
        <p:xfrm>
          <a:off x="1828800" y="1981200"/>
          <a:ext cx="7345950" cy="4528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219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0"/>
            <a:ext cx="91440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1060304-Q15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4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Loop </a:t>
            </a:r>
            <a:r>
              <a:rPr lang="en-US" altLang="zh-TW" sz="5400" dirty="0" smtClean="0"/>
              <a:t>structures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基本觀念、程式碼追蹤、各種金字塔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2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讓電腦有條件的自己去做事情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828800" y="2133600"/>
            <a:ext cx="1364776" cy="4038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TW" altLang="en-US" b="0" dirty="0" smtClean="0">
                <a:solidFill>
                  <a:srgbClr val="00B050"/>
                </a:solidFill>
              </a:rPr>
              <a:t>吃飯</a:t>
            </a:r>
            <a:r>
              <a:rPr lang="en-US" altLang="zh-TW" b="0" dirty="0" smtClean="0">
                <a:solidFill>
                  <a:srgbClr val="00B050"/>
                </a:solidFill>
              </a:rPr>
              <a:t>();</a:t>
            </a:r>
          </a:p>
          <a:p>
            <a:pPr marL="0" indent="0">
              <a:buFontTx/>
              <a:buNone/>
            </a:pPr>
            <a:r>
              <a:rPr lang="zh-TW" altLang="en-US" b="0" dirty="0">
                <a:solidFill>
                  <a:srgbClr val="00B050"/>
                </a:solidFill>
              </a:rPr>
              <a:t>吃飯</a:t>
            </a:r>
            <a:r>
              <a:rPr lang="en-US" altLang="zh-TW" b="0" dirty="0" smtClean="0">
                <a:solidFill>
                  <a:srgbClr val="00B050"/>
                </a:solidFill>
              </a:rPr>
              <a:t>();</a:t>
            </a:r>
          </a:p>
          <a:p>
            <a:pPr marL="0" indent="0">
              <a:buFontTx/>
              <a:buNone/>
            </a:pPr>
            <a:r>
              <a:rPr lang="zh-TW" altLang="en-US" b="0" dirty="0">
                <a:solidFill>
                  <a:srgbClr val="00B050"/>
                </a:solidFill>
              </a:rPr>
              <a:t>吃飯</a:t>
            </a:r>
            <a:r>
              <a:rPr lang="en-US" altLang="zh-TW" b="0" dirty="0" smtClean="0">
                <a:solidFill>
                  <a:srgbClr val="00B050"/>
                </a:solidFill>
              </a:rPr>
              <a:t>();</a:t>
            </a:r>
          </a:p>
          <a:p>
            <a:pPr marL="0" indent="0">
              <a:buFontTx/>
              <a:buNone/>
            </a:pPr>
            <a:r>
              <a:rPr lang="zh-TW" altLang="en-US" b="0" dirty="0">
                <a:solidFill>
                  <a:srgbClr val="00B050"/>
                </a:solidFill>
              </a:rPr>
              <a:t>吃飯</a:t>
            </a:r>
            <a:r>
              <a:rPr lang="en-US" altLang="zh-TW" b="0" dirty="0" smtClean="0">
                <a:solidFill>
                  <a:srgbClr val="00B050"/>
                </a:solidFill>
              </a:rPr>
              <a:t>();</a:t>
            </a:r>
          </a:p>
          <a:p>
            <a:pPr marL="0" indent="0">
              <a:buFontTx/>
              <a:buNone/>
            </a:pPr>
            <a:r>
              <a:rPr lang="zh-TW" altLang="en-US" b="0" dirty="0">
                <a:solidFill>
                  <a:srgbClr val="00B050"/>
                </a:solidFill>
              </a:rPr>
              <a:t>吃飯</a:t>
            </a:r>
            <a:r>
              <a:rPr lang="en-US" altLang="zh-TW" b="0" dirty="0" smtClean="0">
                <a:solidFill>
                  <a:srgbClr val="00B050"/>
                </a:solidFill>
              </a:rPr>
              <a:t>();</a:t>
            </a:r>
          </a:p>
          <a:p>
            <a:pPr marL="0" indent="0">
              <a:buFontTx/>
              <a:buNone/>
            </a:pPr>
            <a:r>
              <a:rPr lang="zh-TW" altLang="en-US" b="0" dirty="0">
                <a:solidFill>
                  <a:srgbClr val="00B050"/>
                </a:solidFill>
              </a:rPr>
              <a:t>吃飯</a:t>
            </a:r>
            <a:r>
              <a:rPr lang="en-US" altLang="zh-TW" b="0" dirty="0" smtClean="0">
                <a:solidFill>
                  <a:srgbClr val="00B050"/>
                </a:solidFill>
              </a:rPr>
              <a:t>();</a:t>
            </a:r>
          </a:p>
          <a:p>
            <a:pPr marL="0" indent="0">
              <a:buFontTx/>
              <a:buNone/>
            </a:pPr>
            <a:r>
              <a:rPr lang="zh-TW" altLang="en-US" b="0" dirty="0">
                <a:solidFill>
                  <a:srgbClr val="00B050"/>
                </a:solidFill>
              </a:rPr>
              <a:t>吃飯</a:t>
            </a:r>
            <a:r>
              <a:rPr lang="en-US" altLang="zh-TW" b="0" dirty="0" smtClean="0">
                <a:solidFill>
                  <a:srgbClr val="00B050"/>
                </a:solidFill>
              </a:rPr>
              <a:t>();</a:t>
            </a:r>
          </a:p>
          <a:p>
            <a:pPr marL="0" indent="0">
              <a:buFontTx/>
              <a:buNone/>
            </a:pPr>
            <a:r>
              <a:rPr lang="zh-TW" altLang="en-US" b="0" dirty="0">
                <a:solidFill>
                  <a:srgbClr val="00B050"/>
                </a:solidFill>
              </a:rPr>
              <a:t>吃飯</a:t>
            </a:r>
            <a:r>
              <a:rPr lang="en-US" altLang="zh-TW" b="0" dirty="0" smtClean="0">
                <a:solidFill>
                  <a:srgbClr val="00B050"/>
                </a:solidFill>
              </a:rPr>
              <a:t>();</a:t>
            </a:r>
          </a:p>
          <a:p>
            <a:pPr marL="0" indent="0">
              <a:buFontTx/>
              <a:buNone/>
            </a:pPr>
            <a:r>
              <a:rPr lang="zh-TW" altLang="en-US" b="0" dirty="0">
                <a:solidFill>
                  <a:srgbClr val="00B050"/>
                </a:solidFill>
              </a:rPr>
              <a:t>吃飯</a:t>
            </a:r>
            <a:r>
              <a:rPr lang="en-US" altLang="zh-TW" b="0" dirty="0">
                <a:solidFill>
                  <a:srgbClr val="00B050"/>
                </a:solidFill>
              </a:rPr>
              <a:t>();</a:t>
            </a:r>
            <a:endParaRPr lang="en-US" altLang="zh-TW" b="0" dirty="0" smtClean="0">
              <a:solidFill>
                <a:srgbClr val="00B050"/>
              </a:solidFill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5104263" y="2133600"/>
            <a:ext cx="3755409" cy="4038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TW" altLang="en-US" b="0" dirty="0" smtClean="0">
                <a:solidFill>
                  <a:srgbClr val="00B050"/>
                </a:solidFill>
              </a:rPr>
              <a:t>重複下列程式碼</a:t>
            </a:r>
            <a:r>
              <a:rPr lang="en-US" altLang="zh-TW" b="0" dirty="0" smtClean="0">
                <a:solidFill>
                  <a:srgbClr val="00B050"/>
                </a:solidFill>
              </a:rPr>
              <a:t>(</a:t>
            </a:r>
            <a:r>
              <a:rPr lang="zh-TW" altLang="en-US" b="0" dirty="0" smtClean="0">
                <a:solidFill>
                  <a:srgbClr val="00B050"/>
                </a:solidFill>
              </a:rPr>
              <a:t>重</a:t>
            </a:r>
            <a:r>
              <a:rPr lang="zh-TW" altLang="en-US" b="0" dirty="0">
                <a:solidFill>
                  <a:srgbClr val="00B050"/>
                </a:solidFill>
              </a:rPr>
              <a:t>複</a:t>
            </a:r>
            <a:r>
              <a:rPr lang="en-US" altLang="zh-TW" b="0" dirty="0" smtClean="0">
                <a:solidFill>
                  <a:srgbClr val="00B050"/>
                </a:solidFill>
              </a:rPr>
              <a:t>9</a:t>
            </a:r>
            <a:r>
              <a:rPr lang="zh-TW" altLang="en-US" b="0" dirty="0">
                <a:solidFill>
                  <a:srgbClr val="00B050"/>
                </a:solidFill>
              </a:rPr>
              <a:t>次</a:t>
            </a:r>
            <a:r>
              <a:rPr lang="en-US" altLang="zh-TW" b="0" dirty="0" smtClean="0">
                <a:solidFill>
                  <a:srgbClr val="00B050"/>
                </a:solidFill>
              </a:rPr>
              <a:t>)</a:t>
            </a:r>
          </a:p>
          <a:p>
            <a:pPr marL="0" indent="0">
              <a:buFontTx/>
              <a:buNone/>
            </a:pPr>
            <a:r>
              <a:rPr lang="en-US" altLang="zh-TW" b="0" dirty="0" smtClean="0">
                <a:solidFill>
                  <a:srgbClr val="00B050"/>
                </a:solidFill>
              </a:rPr>
              <a:t>{</a:t>
            </a:r>
          </a:p>
          <a:p>
            <a:pPr marL="0" indent="0">
              <a:buFontTx/>
              <a:buNone/>
            </a:pPr>
            <a:r>
              <a:rPr lang="zh-TW" altLang="en-US" b="0" dirty="0" smtClean="0">
                <a:solidFill>
                  <a:srgbClr val="00B050"/>
                </a:solidFill>
              </a:rPr>
              <a:t>   吃飯</a:t>
            </a:r>
            <a:r>
              <a:rPr lang="en-US" altLang="zh-TW" b="0" dirty="0" smtClean="0">
                <a:solidFill>
                  <a:srgbClr val="00B050"/>
                </a:solidFill>
              </a:rPr>
              <a:t>();</a:t>
            </a:r>
            <a:endParaRPr lang="en-US" altLang="zh-TW" b="0" dirty="0">
              <a:solidFill>
                <a:srgbClr val="00B050"/>
              </a:solidFill>
            </a:endParaRPr>
          </a:p>
          <a:p>
            <a:pPr marL="0" indent="0">
              <a:buFontTx/>
              <a:buNone/>
            </a:pPr>
            <a:r>
              <a:rPr lang="en-US" altLang="zh-TW" b="0" dirty="0" smtClean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8" name="向右箭號 7"/>
          <p:cNvSpPr/>
          <p:nvPr/>
        </p:nvSpPr>
        <p:spPr bwMode="auto">
          <a:xfrm>
            <a:off x="4244454" y="3620638"/>
            <a:ext cx="696036" cy="53226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62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</a:t>
            </a:r>
          </a:p>
          <a:p>
            <a:r>
              <a:rPr lang="en-US" altLang="zh-TW" dirty="0" smtClean="0"/>
              <a:t>while</a:t>
            </a:r>
          </a:p>
          <a:p>
            <a:r>
              <a:rPr lang="en-US" altLang="zh-TW" dirty="0" smtClean="0"/>
              <a:t>do…while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672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for(exp1 ; exp2 ; exp3)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    …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B050"/>
                </a:solidFill>
              </a:rPr>
              <a:t>}</a:t>
            </a:r>
          </a:p>
          <a:p>
            <a:pPr marL="0" indent="0">
              <a:buNone/>
            </a:pP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exp1</a:t>
            </a:r>
            <a:r>
              <a:rPr lang="zh-TW" altLang="en-US" dirty="0"/>
              <a:t>：區域變數設置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exp2</a:t>
            </a:r>
            <a:r>
              <a:rPr lang="zh-TW" altLang="en-US" dirty="0">
                <a:solidFill>
                  <a:srgbClr val="FF0000"/>
                </a:solidFill>
              </a:rPr>
              <a:t>：終止條件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跳出迴圈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/>
              <a:t>exp3</a:t>
            </a:r>
            <a:r>
              <a:rPr lang="zh-TW" altLang="en-US" dirty="0"/>
              <a:t>：每執行完一次後會執行的動作</a:t>
            </a:r>
            <a:r>
              <a:rPr lang="en-US" altLang="zh-TW" dirty="0"/>
              <a:t>(++ / --)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71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6550925" cy="45988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46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while(exp1)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	…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}</a:t>
            </a:r>
          </a:p>
          <a:p>
            <a:r>
              <a:rPr lang="en-US" altLang="zh-TW" dirty="0"/>
              <a:t>exp1</a:t>
            </a:r>
            <a:r>
              <a:rPr lang="zh-TW" altLang="en-US" dirty="0"/>
              <a:t>：終止條件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</a:rPr>
              <a:t>while(true){…}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break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continue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35" y="1981200"/>
            <a:ext cx="4490165" cy="3514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1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1050305-Q21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81200"/>
            <a:ext cx="8496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981200"/>
            <a:ext cx="90868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看看老師愛出什麼</a:t>
            </a:r>
            <a:endParaRPr lang="en-US" altLang="en-US" dirty="0" smtClean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TW" b="0" dirty="0" smtClean="0"/>
              <a:t> •</a:t>
            </a:r>
            <a:r>
              <a:rPr lang="en-US" altLang="zh-TW" b="0" dirty="0" smtClean="0">
                <a:solidFill>
                  <a:srgbClr val="FF0000"/>
                </a:solidFill>
              </a:rPr>
              <a:t> Programming Concepts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zh-TW" altLang="en-US" b="0" dirty="0" smtClean="0"/>
              <a:t> </a:t>
            </a:r>
            <a:r>
              <a:rPr lang="en-US" altLang="zh-TW" b="0" dirty="0" smtClean="0"/>
              <a:t>• Data types, constant, variable, Global, Local</a:t>
            </a:r>
            <a:br>
              <a:rPr lang="en-US" altLang="zh-TW" b="0" dirty="0" smtClean="0"/>
            </a:br>
            <a:r>
              <a:rPr lang="en-US" altLang="zh-TW" b="0" dirty="0" smtClean="0"/>
              <a:t> • Control structures </a:t>
            </a:r>
            <a:br>
              <a:rPr lang="en-US" altLang="zh-TW" b="0" dirty="0" smtClean="0"/>
            </a:br>
            <a:r>
              <a:rPr lang="en-US" altLang="zh-TW" b="0" dirty="0" smtClean="0"/>
              <a:t> • Loop structures</a:t>
            </a:r>
            <a:br>
              <a:rPr lang="en-US" altLang="zh-TW" b="0" dirty="0" smtClean="0"/>
            </a:br>
            <a:r>
              <a:rPr lang="en-US" altLang="zh-TW" b="0" dirty="0" smtClean="0"/>
              <a:t> •</a:t>
            </a:r>
            <a:r>
              <a:rPr lang="en-US" altLang="zh-TW" b="0" dirty="0" smtClean="0">
                <a:solidFill>
                  <a:srgbClr val="FF0000"/>
                </a:solidFill>
              </a:rPr>
              <a:t> Functions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en-US" altLang="zh-TW" b="0" dirty="0" smtClean="0"/>
              <a:t> • </a:t>
            </a:r>
            <a:r>
              <a:rPr lang="en-US" altLang="zh-TW" b="0" dirty="0" smtClean="0">
                <a:solidFill>
                  <a:srgbClr val="FF0000"/>
                </a:solidFill>
              </a:rPr>
              <a:t>Recursion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en-US" altLang="zh-TW" b="0" dirty="0" smtClean="0"/>
              <a:t> • Array and Structures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39492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981200"/>
            <a:ext cx="84391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981200"/>
            <a:ext cx="8486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各種金字塔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070747" y="3016153"/>
            <a:ext cx="1419367" cy="165137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   *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  * *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* * *</a:t>
            </a:r>
            <a:r>
              <a:rPr lang="en-US" altLang="zh-TW" dirty="0" smtClean="0"/>
              <a:t>	</a:t>
            </a:r>
          </a:p>
          <a:p>
            <a:pPr marL="0" indent="0">
              <a:buNone/>
            </a:pPr>
            <a:r>
              <a:rPr lang="zh-TW" altLang="en-US" dirty="0" smtClean="0"/>
              <a:t>* * * *</a:t>
            </a:r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4" name="內容版面配置區 1"/>
          <p:cNvSpPr txBox="1">
            <a:spLocks/>
          </p:cNvSpPr>
          <p:nvPr/>
        </p:nvSpPr>
        <p:spPr bwMode="auto">
          <a:xfrm flipV="1">
            <a:off x="6032310" y="3016154"/>
            <a:ext cx="1419367" cy="165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zh-TW" altLang="en-US" b="0" dirty="0" smtClean="0"/>
              <a:t>   *</a:t>
            </a:r>
            <a:endParaRPr lang="en-US" altLang="zh-TW" b="0" dirty="0" smtClean="0"/>
          </a:p>
          <a:p>
            <a:pPr marL="0" indent="0">
              <a:buFontTx/>
              <a:buNone/>
            </a:pPr>
            <a:r>
              <a:rPr lang="zh-TW" altLang="en-US" b="0" dirty="0" smtClean="0"/>
              <a:t>  * *</a:t>
            </a:r>
            <a:endParaRPr lang="en-US" altLang="zh-TW" b="0" dirty="0" smtClean="0"/>
          </a:p>
          <a:p>
            <a:pPr marL="0" indent="0">
              <a:buFontTx/>
              <a:buNone/>
            </a:pPr>
            <a:r>
              <a:rPr lang="zh-TW" altLang="en-US" b="0" dirty="0" smtClean="0"/>
              <a:t> * * *</a:t>
            </a:r>
            <a:r>
              <a:rPr lang="en-US" altLang="zh-TW" b="0" dirty="0" smtClean="0"/>
              <a:t>	</a:t>
            </a:r>
          </a:p>
          <a:p>
            <a:pPr marL="0" indent="0">
              <a:buFontTx/>
              <a:buNone/>
            </a:pPr>
            <a:r>
              <a:rPr lang="zh-TW" altLang="en-US" b="0" dirty="0" smtClean="0"/>
              <a:t>* * * *</a:t>
            </a:r>
            <a:endParaRPr lang="en-US" altLang="zh-TW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b="0" dirty="0"/>
          </a:p>
        </p:txBody>
      </p:sp>
    </p:spTree>
    <p:extLst>
      <p:ext uri="{BB962C8B-B14F-4D97-AF65-F5344CB8AC3E}">
        <p14:creationId xmlns:p14="http://schemas.microsoft.com/office/powerpoint/2010/main" val="8796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981200"/>
            <a:ext cx="8486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981200"/>
            <a:ext cx="8410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Functions</a:t>
            </a:r>
            <a:endParaRPr lang="zh-TW" altLang="en-US" sz="5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基本觀念、參數、回傳值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599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基本觀念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r>
              <a:rPr lang="zh-TW" altLang="en-US" dirty="0" smtClean="0"/>
              <a:t>函式基本介紹</a:t>
            </a:r>
            <a:endParaRPr lang="en-US" altLang="zh-TW" dirty="0" smtClean="0"/>
          </a:p>
          <a:p>
            <a:r>
              <a:rPr lang="zh-TW" altLang="en-US" dirty="0" smtClean="0"/>
              <a:t>變數</a:t>
            </a:r>
            <a:r>
              <a:rPr lang="en-US" altLang="zh-TW" dirty="0" smtClean="0"/>
              <a:t>/</a:t>
            </a:r>
            <a:r>
              <a:rPr lang="zh-TW" altLang="en-US" dirty="0" smtClean="0"/>
              <a:t>陣列參數</a:t>
            </a:r>
            <a:endParaRPr lang="en-US" altLang="zh-TW" dirty="0" smtClean="0"/>
          </a:p>
          <a:p>
            <a:r>
              <a:rPr lang="zh-TW" altLang="en-US" dirty="0" smtClean="0"/>
              <a:t>回傳</a:t>
            </a:r>
            <a:r>
              <a:rPr lang="zh-TW" altLang="en-US" dirty="0"/>
              <a:t>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788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28800" y="2133600"/>
            <a:ext cx="73152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函式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</a:t>
            </a:r>
            <a:r>
              <a:rPr lang="zh-TW" altLang="en-US" dirty="0"/>
              <a:t>語言寫程式的模組單位。</a:t>
            </a:r>
          </a:p>
          <a:p>
            <a:r>
              <a:rPr lang="zh-TW" altLang="en-US" dirty="0"/>
              <a:t>將程式切割成不同功能模組的組合。</a:t>
            </a:r>
          </a:p>
          <a:p>
            <a:r>
              <a:rPr lang="zh-TW" altLang="en-US" dirty="0"/>
              <a:t>使程式碼容易閱讀、維護。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架構包含：函式型態、函式名稱、參數、程式碼。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032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4877633" cy="467412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31669" y="2026283"/>
            <a:ext cx="28599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宣告方式</a:t>
            </a:r>
            <a:r>
              <a:rPr lang="en-US" altLang="zh-TW" sz="14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1400" dirty="0">
                <a:solidFill>
                  <a:srgbClr val="00B050"/>
                </a:solidFill>
              </a:rPr>
              <a:t>函式</a:t>
            </a:r>
            <a:r>
              <a:rPr lang="zh-TW" altLang="en-US" sz="1400" dirty="0" smtClean="0">
                <a:solidFill>
                  <a:srgbClr val="00B050"/>
                </a:solidFill>
              </a:rPr>
              <a:t>型態 函數名稱</a:t>
            </a:r>
            <a:r>
              <a:rPr lang="en-US" altLang="zh-TW" sz="1400" dirty="0" smtClean="0">
                <a:solidFill>
                  <a:srgbClr val="00B050"/>
                </a:solidFill>
              </a:rPr>
              <a:t>(</a:t>
            </a:r>
            <a:r>
              <a:rPr lang="zh-TW" altLang="en-US" sz="1400" dirty="0" smtClean="0">
                <a:solidFill>
                  <a:srgbClr val="00B050"/>
                </a:solidFill>
              </a:rPr>
              <a:t>可能會用到的參數</a:t>
            </a:r>
            <a:r>
              <a:rPr lang="en-US" altLang="zh-TW" sz="1400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{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	…</a:t>
            </a:r>
          </a:p>
          <a:p>
            <a:r>
              <a:rPr lang="en-US" altLang="zh-TW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altLang="zh-TW" sz="1400" dirty="0" smtClean="0">
                <a:solidFill>
                  <a:srgbClr val="00B050"/>
                </a:solidFill>
              </a:rPr>
              <a:t>}</a:t>
            </a:r>
            <a:endParaRPr lang="zh-TW" altLang="en-US" sz="1400" dirty="0">
              <a:solidFill>
                <a:srgbClr val="00B05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31669" y="4318260"/>
            <a:ext cx="285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當編譯器讀到</a:t>
            </a:r>
            <a:r>
              <a:rPr lang="en-US" altLang="zh-TW" sz="1400" dirty="0" smtClean="0">
                <a:solidFill>
                  <a:srgbClr val="FF0000"/>
                </a:solidFill>
              </a:rPr>
              <a:t>main</a:t>
            </a:r>
            <a:r>
              <a:rPr lang="zh-TW" altLang="en-US" sz="1400" dirty="0" smtClean="0">
                <a:solidFill>
                  <a:srgbClr val="FF0000"/>
                </a:solidFill>
              </a:rPr>
              <a:t>中的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printf_star</a:t>
            </a:r>
            <a:r>
              <a:rPr lang="zh-TW" altLang="en-US" sz="1400" dirty="0" smtClean="0">
                <a:solidFill>
                  <a:srgbClr val="FF0000"/>
                </a:solidFill>
              </a:rPr>
              <a:t>時，他會去尋找程式碼中有這一個名字的函數開始執行，執行完才會回到</a:t>
            </a:r>
            <a:r>
              <a:rPr lang="en-US" altLang="zh-TW" sz="1400" dirty="0" smtClean="0">
                <a:solidFill>
                  <a:srgbClr val="FF0000"/>
                </a:solidFill>
              </a:rPr>
              <a:t>main</a:t>
            </a:r>
            <a:r>
              <a:rPr lang="zh-TW" altLang="en-US" sz="1400" dirty="0" smtClean="0">
                <a:solidFill>
                  <a:srgbClr val="FF0000"/>
                </a:solidFill>
              </a:rPr>
              <a:t>中繼續執行下一行指令。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69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基本觀念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828800" y="1981200"/>
            <a:ext cx="4667534" cy="4624316"/>
            <a:chOff x="1097280" y="1763118"/>
            <a:chExt cx="4903608" cy="493270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1763118"/>
              <a:ext cx="4903608" cy="4932709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矩形 5"/>
            <p:cNvSpPr/>
            <p:nvPr/>
          </p:nvSpPr>
          <p:spPr>
            <a:xfrm>
              <a:off x="1097280" y="2396679"/>
              <a:ext cx="4220366" cy="436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97280" y="4945487"/>
              <a:ext cx="4567803" cy="17503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6000888" y="2133600"/>
            <a:ext cx="29907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函</a:t>
            </a:r>
            <a:r>
              <a:rPr lang="zh-TW" altLang="en-US" sz="1400" dirty="0" smtClean="0">
                <a:solidFill>
                  <a:srgbClr val="FF0000"/>
                </a:solidFill>
              </a:rPr>
              <a:t>式宣告在</a:t>
            </a:r>
            <a:r>
              <a:rPr lang="en-US" altLang="zh-TW" sz="1400" dirty="0" smtClean="0">
                <a:solidFill>
                  <a:srgbClr val="FF0000"/>
                </a:solidFill>
              </a:rPr>
              <a:t>main()</a:t>
            </a:r>
            <a:r>
              <a:rPr lang="zh-TW" altLang="en-US" sz="1400" dirty="0" smtClean="0">
                <a:solidFill>
                  <a:srgbClr val="FF0000"/>
                </a:solidFill>
              </a:rPr>
              <a:t>後面時，由於編譯器是由上往下讀，所以會看不懂</a:t>
            </a:r>
            <a:r>
              <a:rPr lang="en-US" altLang="zh-TW" sz="1400" dirty="0" smtClean="0">
                <a:solidFill>
                  <a:srgbClr val="FF0000"/>
                </a:solidFill>
              </a:rPr>
              <a:t>main</a:t>
            </a:r>
            <a:r>
              <a:rPr lang="zh-TW" altLang="en-US" sz="1400" dirty="0" smtClean="0">
                <a:solidFill>
                  <a:srgbClr val="FF0000"/>
                </a:solidFill>
              </a:rPr>
              <a:t>中的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printf_star</a:t>
            </a:r>
            <a:r>
              <a:rPr lang="zh-TW" altLang="en-US" sz="1400" dirty="0" smtClean="0">
                <a:solidFill>
                  <a:srgbClr val="FF0000"/>
                </a:solidFill>
              </a:rPr>
              <a:t>是什麼。</a:t>
            </a:r>
            <a:endParaRPr lang="en-US" altLang="zh-TW" sz="1400" dirty="0" smtClean="0">
              <a:solidFill>
                <a:srgbClr val="FF0000"/>
              </a:solidFill>
            </a:endParaRPr>
          </a:p>
          <a:p>
            <a:endParaRPr lang="en-US" altLang="zh-TW" sz="1400" dirty="0" smtClean="0">
              <a:solidFill>
                <a:srgbClr val="FF0000"/>
              </a:solidFill>
            </a:endParaRPr>
          </a:p>
          <a:p>
            <a:r>
              <a:rPr lang="zh-TW" altLang="en-US" sz="1400" dirty="0" smtClean="0">
                <a:solidFill>
                  <a:srgbClr val="FF0000"/>
                </a:solidFill>
              </a:rPr>
              <a:t>所以要在一開始先加入一個宣告，告訴編譯器這是我們自定義的函式。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觀念題題目類型</a:t>
            </a:r>
            <a:endParaRPr lang="en-US" altLang="zh-TW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 • </a:t>
            </a:r>
            <a:r>
              <a:rPr lang="en-US" altLang="zh-TW" dirty="0" smtClean="0"/>
              <a:t>Debugging</a:t>
            </a:r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•</a:t>
            </a:r>
            <a:r>
              <a:rPr lang="en-US" altLang="zh-TW" dirty="0"/>
              <a:t> Completing </a:t>
            </a:r>
            <a:r>
              <a:rPr lang="en-US" altLang="zh-TW" dirty="0" smtClean="0"/>
              <a:t>a program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 </a:t>
            </a:r>
            <a:r>
              <a:rPr lang="en-US" altLang="zh-TW" dirty="0" smtClean="0"/>
              <a:t>•</a:t>
            </a:r>
            <a:r>
              <a:rPr lang="en-US" altLang="zh-TW" dirty="0"/>
              <a:t> Efficiency of </a:t>
            </a:r>
            <a:r>
              <a:rPr lang="en-US" altLang="zh-TW" dirty="0" smtClean="0"/>
              <a:t>Code</a:t>
            </a:r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•</a:t>
            </a:r>
            <a:r>
              <a:rPr lang="en-US" altLang="zh-TW" dirty="0"/>
              <a:t> </a:t>
            </a:r>
            <a:r>
              <a:rPr lang="en-US" altLang="zh-TW" sz="7200" b="1" dirty="0" smtClean="0">
                <a:solidFill>
                  <a:srgbClr val="FF0000"/>
                </a:solidFill>
              </a:rPr>
              <a:t>Code tracing</a:t>
            </a:r>
          </a:p>
          <a:p>
            <a:pPr marL="0" indent="0" algn="r">
              <a:buNone/>
            </a:pPr>
            <a:r>
              <a:rPr lang="zh-TW" altLang="en-US" sz="1000" strike="sngStrike" dirty="0" smtClean="0">
                <a:solidFill>
                  <a:schemeClr val="bg2">
                    <a:lumMod val="75000"/>
                  </a:schemeClr>
                </a:solidFill>
              </a:rPr>
              <a:t>因為對教授</a:t>
            </a:r>
            <a:r>
              <a:rPr lang="zh-TW" altLang="en-US" sz="1000" strike="sngStrike" dirty="0">
                <a:solidFill>
                  <a:schemeClr val="bg2">
                    <a:lumMod val="75000"/>
                  </a:schemeClr>
                </a:solidFill>
              </a:rPr>
              <a:t>們</a:t>
            </a:r>
            <a:r>
              <a:rPr lang="zh-TW" altLang="en-US" sz="1000" strike="sngStrike" dirty="0" smtClean="0">
                <a:solidFill>
                  <a:schemeClr val="bg2">
                    <a:lumMod val="75000"/>
                  </a:schemeClr>
                </a:solidFill>
              </a:rPr>
              <a:t>來說這種題</a:t>
            </a:r>
            <a:r>
              <a:rPr lang="zh-TW" altLang="en-US" sz="1000" strike="sngStrike" dirty="0">
                <a:solidFill>
                  <a:schemeClr val="bg2">
                    <a:lumMod val="75000"/>
                  </a:schemeClr>
                </a:solidFill>
              </a:rPr>
              <a:t>目</a:t>
            </a:r>
            <a:r>
              <a:rPr lang="zh-TW" altLang="en-US" sz="1000" strike="sngStrike" dirty="0" smtClean="0">
                <a:solidFill>
                  <a:schemeClr val="bg2">
                    <a:lumMod val="75000"/>
                  </a:schemeClr>
                </a:solidFill>
              </a:rPr>
              <a:t>最好出了</a:t>
            </a:r>
            <a:r>
              <a:rPr lang="en-US" altLang="zh-TW" sz="1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altLang="zh-TW" sz="7200" dirty="0"/>
              <a:t/>
            </a:r>
            <a:br>
              <a:rPr lang="en-US" altLang="zh-TW" sz="7200" dirty="0"/>
            </a:b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1001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81200"/>
            <a:ext cx="8467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4" y="2073117"/>
            <a:ext cx="6250675" cy="47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1060304-Q17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4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1060304-Q18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0773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1060304-Q5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5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1060304-Q12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2022144"/>
            <a:ext cx="8693624" cy="21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TW" sz="5400" dirty="0"/>
              <a:t>Array and Structures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陣列、字串、二分搜、串列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180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把資料放在籃子裡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93074"/>
            <a:ext cx="1123541" cy="9587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41" y="2593074"/>
            <a:ext cx="1123541" cy="9587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420" y="2593074"/>
            <a:ext cx="1123541" cy="9587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961" y="2593074"/>
            <a:ext cx="1123541" cy="9587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502" y="2593074"/>
            <a:ext cx="1123541" cy="958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043" y="2593074"/>
            <a:ext cx="1123541" cy="95875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008433" y="3578928"/>
            <a:ext cx="76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第</a:t>
            </a:r>
            <a:r>
              <a:rPr lang="en-US" altLang="zh-TW" sz="1600" dirty="0" smtClean="0">
                <a:solidFill>
                  <a:schemeClr val="tx1"/>
                </a:solidFill>
              </a:rPr>
              <a:t>0</a:t>
            </a:r>
            <a:r>
              <a:rPr lang="zh-TW" altLang="en-US" sz="1600" dirty="0" smtClean="0">
                <a:solidFill>
                  <a:schemeClr val="tx1"/>
                </a:solidFill>
              </a:rPr>
              <a:t>個籃子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31974" y="3578928"/>
            <a:ext cx="76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第</a:t>
            </a:r>
            <a:r>
              <a:rPr lang="en-US" altLang="zh-TW" sz="1600" dirty="0" smtClean="0">
                <a:solidFill>
                  <a:schemeClr val="tx1"/>
                </a:solidFill>
              </a:rPr>
              <a:t>1</a:t>
            </a:r>
            <a:r>
              <a:rPr lang="zh-TW" altLang="en-US" sz="1600" dirty="0" smtClean="0">
                <a:solidFill>
                  <a:schemeClr val="tx1"/>
                </a:solidFill>
              </a:rPr>
              <a:t>個籃子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255515" y="3578928"/>
            <a:ext cx="76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第</a:t>
            </a:r>
            <a:r>
              <a:rPr lang="en-US" altLang="zh-TW" sz="1600" dirty="0" smtClean="0">
                <a:solidFill>
                  <a:schemeClr val="tx1"/>
                </a:solidFill>
              </a:rPr>
              <a:t>2</a:t>
            </a:r>
            <a:r>
              <a:rPr lang="zh-TW" altLang="en-US" sz="1600" dirty="0" smtClean="0">
                <a:solidFill>
                  <a:schemeClr val="tx1"/>
                </a:solidFill>
              </a:rPr>
              <a:t>個籃子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79056" y="3578928"/>
            <a:ext cx="76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第</a:t>
            </a:r>
            <a:r>
              <a:rPr lang="en-US" altLang="zh-TW" sz="1600" dirty="0" smtClean="0">
                <a:solidFill>
                  <a:schemeClr val="tx1"/>
                </a:solidFill>
              </a:rPr>
              <a:t>3</a:t>
            </a:r>
            <a:r>
              <a:rPr lang="zh-TW" altLang="en-US" sz="1600" dirty="0" smtClean="0">
                <a:solidFill>
                  <a:schemeClr val="tx1"/>
                </a:solidFill>
              </a:rPr>
              <a:t>個籃子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425135" y="3578928"/>
            <a:ext cx="76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第</a:t>
            </a:r>
            <a:r>
              <a:rPr lang="en-US" altLang="zh-TW" sz="1600" dirty="0" smtClean="0">
                <a:solidFill>
                  <a:schemeClr val="tx1"/>
                </a:solidFill>
              </a:rPr>
              <a:t>4</a:t>
            </a:r>
            <a:r>
              <a:rPr lang="zh-TW" altLang="en-US" sz="1600" dirty="0" smtClean="0">
                <a:solidFill>
                  <a:schemeClr val="tx1"/>
                </a:solidFill>
              </a:rPr>
              <a:t>個籃子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48676" y="3578928"/>
            <a:ext cx="76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第</a:t>
            </a:r>
            <a:r>
              <a:rPr lang="en-US" altLang="zh-TW" sz="1600" dirty="0" smtClean="0">
                <a:solidFill>
                  <a:schemeClr val="tx1"/>
                </a:solidFill>
              </a:rPr>
              <a:t>5</a:t>
            </a:r>
            <a:r>
              <a:rPr lang="zh-TW" altLang="en-US" sz="1600" dirty="0" smtClean="0">
                <a:solidFill>
                  <a:schemeClr val="tx1"/>
                </a:solidFill>
              </a:rPr>
              <a:t>個籃子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4244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陣列基本觀念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一次取得一串連續的記憶體空間。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的陣列元素必須是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相同的資料型態。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宣告方式：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 陣列名稱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陣列大小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陣列大小不可以是變數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74810"/>
              </p:ext>
            </p:extLst>
          </p:nvPr>
        </p:nvGraphicFramePr>
        <p:xfrm>
          <a:off x="5956111" y="4152900"/>
          <a:ext cx="2177955" cy="1559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59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59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59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975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975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975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35" y="2906468"/>
            <a:ext cx="7342529" cy="2875002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陣列基本觀念</a:t>
            </a:r>
            <a:endParaRPr lang="en-US" altLang="zh-TW" dirty="0" smtClean="0"/>
          </a:p>
          <a:p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849990"/>
              </p:ext>
            </p:extLst>
          </p:nvPr>
        </p:nvGraphicFramePr>
        <p:xfrm>
          <a:off x="3726276" y="2515738"/>
          <a:ext cx="5355188" cy="12057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56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94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25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925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25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9253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0380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Index</a:t>
                      </a:r>
                      <a:r>
                        <a:rPr lang="zh-TW" altLang="en-US" dirty="0" smtClean="0"/>
                        <a:t>索引值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a[0]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a[2]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a[3]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a[4]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66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2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本日目標</a:t>
            </a:r>
            <a:endParaRPr lang="en-US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一邊</a:t>
            </a:r>
            <a:r>
              <a:rPr lang="en-US" altLang="zh-TW" dirty="0" smtClean="0"/>
              <a:t>Coding</a:t>
            </a:r>
            <a:r>
              <a:rPr lang="zh-TW" altLang="en-US" dirty="0" smtClean="0"/>
              <a:t>一邊複習程式設計的基礎</a:t>
            </a:r>
            <a:endParaRPr lang="en-US" altLang="zh-TW" dirty="0" smtClean="0"/>
          </a:p>
          <a:p>
            <a:r>
              <a:rPr lang="zh-TW" altLang="en-US" dirty="0" smtClean="0"/>
              <a:t>講解歷屆考古</a:t>
            </a:r>
            <a:r>
              <a:rPr lang="en-US" altLang="zh-TW" dirty="0" smtClean="0"/>
              <a:t>(</a:t>
            </a:r>
            <a:r>
              <a:rPr lang="zh-TW" altLang="en-US" dirty="0" smtClean="0"/>
              <a:t>三份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講解</a:t>
            </a:r>
            <a:r>
              <a:rPr lang="zh-TW" altLang="en-US" dirty="0"/>
              <a:t>實</a:t>
            </a:r>
            <a:r>
              <a:rPr lang="zh-TW" altLang="en-US" dirty="0" smtClean="0"/>
              <a:t>作技巧</a:t>
            </a:r>
            <a:r>
              <a:rPr lang="en-US" altLang="zh-TW" dirty="0" smtClean="0"/>
              <a:t>(</a:t>
            </a:r>
            <a:r>
              <a:rPr lang="zh-TW" altLang="en-US" dirty="0" smtClean="0"/>
              <a:t>快速起手式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讓你可以</a:t>
            </a:r>
            <a:r>
              <a:rPr lang="zh-TW" altLang="en-US" dirty="0"/>
              <a:t>像</a:t>
            </a:r>
            <a:r>
              <a:rPr lang="zh-TW" altLang="en-US" dirty="0" smtClean="0"/>
              <a:t>圖片一樣開心的考試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02" y="4152900"/>
            <a:ext cx="2394898" cy="23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陣列</a:t>
            </a:r>
            <a:r>
              <a:rPr lang="zh-TW" altLang="en-US" dirty="0"/>
              <a:t>宣告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52131"/>
            <a:ext cx="6070159" cy="36200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73384" y="2552131"/>
            <a:ext cx="39197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只有在宣告時 </a:t>
            </a:r>
            <a:r>
              <a:rPr lang="en-US" altLang="zh-TW" sz="1400" dirty="0" smtClean="0">
                <a:solidFill>
                  <a:srgbClr val="FF0000"/>
                </a:solidFill>
              </a:rPr>
              <a:t>={0}</a:t>
            </a:r>
            <a:r>
              <a:rPr lang="zh-TW" altLang="en-US" sz="1400" dirty="0" smtClean="0">
                <a:solidFill>
                  <a:srgbClr val="FF0000"/>
                </a:solidFill>
              </a:rPr>
              <a:t> 的時候可以讓陣列的所有資料等於</a:t>
            </a:r>
            <a:r>
              <a:rPr lang="en-US" altLang="zh-TW" sz="1400" dirty="0" smtClean="0">
                <a:solidFill>
                  <a:srgbClr val="FF0000"/>
                </a:solidFill>
              </a:rPr>
              <a:t>0</a:t>
            </a:r>
          </a:p>
          <a:p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zh-TW" altLang="en-US" sz="1400" dirty="0" smtClean="0">
                <a:solidFill>
                  <a:srgbClr val="FF0000"/>
                </a:solidFill>
              </a:rPr>
              <a:t>想要全部設定成</a:t>
            </a:r>
            <a:r>
              <a:rPr lang="en-US" altLang="zh-TW" sz="1400" dirty="0" smtClean="0">
                <a:solidFill>
                  <a:srgbClr val="FF0000"/>
                </a:solidFill>
              </a:rPr>
              <a:t>0</a:t>
            </a:r>
            <a:r>
              <a:rPr lang="zh-TW" altLang="en-US" sz="1400" dirty="0" smtClean="0">
                <a:solidFill>
                  <a:srgbClr val="FF0000"/>
                </a:solidFill>
              </a:rPr>
              <a:t>以外的數則須用迴圈指定。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9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陣列</a:t>
            </a:r>
            <a:r>
              <a:rPr lang="zh-TW" altLang="en-US" dirty="0"/>
              <a:t>宣告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陣列的索引值是從０開始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[5]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就會是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[0]~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[4]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陣列無法直接複製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arr1 = arr2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，想要複製陣列必須用迴圈。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陣列無法比較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arr1 == arr2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想要比較陣列內的元素必須用迴圈。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4975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93379"/>
            <a:ext cx="6883282" cy="514959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二</a:t>
            </a:r>
            <a:r>
              <a:rPr lang="zh-TW" altLang="en-US" dirty="0"/>
              <a:t>維</a:t>
            </a:r>
            <a:r>
              <a:rPr lang="zh-TW" altLang="en-US" dirty="0" smtClean="0"/>
              <a:t>陣列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有點像矩陣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型態 陣列名稱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陣列大小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[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陣列大小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729015"/>
              </p:ext>
            </p:extLst>
          </p:nvPr>
        </p:nvGraphicFramePr>
        <p:xfrm>
          <a:off x="3227504" y="3903259"/>
          <a:ext cx="5764096" cy="2243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10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10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1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77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[0][0]=0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[0][1]=1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[0][2]=2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[0][3]=3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[1][0]=4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[1][1]=5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[1][2]=6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[1][3]=7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2937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[2][0]=8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[2][1]=9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[2][2]=10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[2][3]=11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[3][0]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Arr</a:t>
                      </a:r>
                      <a:r>
                        <a:rPr lang="en-US" altLang="zh-TW" dirty="0" smtClean="0"/>
                        <a:t>[4][0]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074369" y="5777844"/>
            <a:ext cx="1583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0" dirty="0" err="1">
                <a:solidFill>
                  <a:schemeClr val="tx1"/>
                </a:solidFill>
                <a:latin typeface="+mn-lt"/>
              </a:rPr>
              <a:t>Arr</a:t>
            </a:r>
            <a:r>
              <a:rPr lang="en-US" altLang="zh-TW" sz="1800" b="0" dirty="0">
                <a:solidFill>
                  <a:schemeClr val="tx1"/>
                </a:solidFill>
                <a:latin typeface="+mn-lt"/>
              </a:rPr>
              <a:t>[5][4]</a:t>
            </a:r>
            <a:endParaRPr lang="zh-TW" altLang="en-US" sz="18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969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二</a:t>
            </a:r>
            <a:r>
              <a:rPr lang="zh-TW" altLang="en-US" dirty="0"/>
              <a:t>維</a:t>
            </a:r>
            <a:r>
              <a:rPr lang="zh-TW" altLang="en-US" dirty="0" smtClean="0"/>
              <a:t>陣列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Row-major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Column-major</a:t>
            </a:r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8092"/>
              </p:ext>
            </p:extLst>
          </p:nvPr>
        </p:nvGraphicFramePr>
        <p:xfrm>
          <a:off x="3227504" y="3903259"/>
          <a:ext cx="5764096" cy="2243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10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10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1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774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293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77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074369" y="5777844"/>
            <a:ext cx="1583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0" dirty="0" err="1">
                <a:solidFill>
                  <a:schemeClr val="tx1"/>
                </a:solidFill>
                <a:latin typeface="+mn-lt"/>
              </a:rPr>
              <a:t>Arr</a:t>
            </a:r>
            <a:r>
              <a:rPr lang="en-US" altLang="zh-TW" sz="1800" b="0" dirty="0">
                <a:solidFill>
                  <a:schemeClr val="tx1"/>
                </a:solidFill>
                <a:latin typeface="+mn-lt"/>
              </a:rPr>
              <a:t>[5][4]</a:t>
            </a:r>
            <a:endParaRPr lang="zh-TW" altLang="en-US" sz="18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70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1050305-Q19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26" y="2117678"/>
            <a:ext cx="8008393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1060304-Q6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41" y="1981200"/>
            <a:ext cx="7869659" cy="349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981200"/>
            <a:ext cx="84296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基本觀念</a:t>
            </a:r>
            <a:endParaRPr lang="en-US" altLang="zh-TW" dirty="0" smtClean="0"/>
          </a:p>
          <a:p>
            <a:r>
              <a:rPr lang="zh-TW" altLang="en-US" dirty="0"/>
              <a:t>陣列的一種：</a:t>
            </a:r>
            <a:r>
              <a:rPr lang="zh-TW" altLang="en-US" dirty="0">
                <a:solidFill>
                  <a:srgbClr val="FF0000"/>
                </a:solidFill>
              </a:rPr>
              <a:t>一維的字元陣列</a:t>
            </a:r>
            <a:r>
              <a:rPr lang="en-US" altLang="zh-TW" dirty="0">
                <a:solidFill>
                  <a:srgbClr val="FF0000"/>
                </a:solidFill>
              </a:rPr>
              <a:t>(Char Array)</a:t>
            </a:r>
          </a:p>
          <a:p>
            <a:r>
              <a:rPr lang="zh-TW" altLang="en-US" dirty="0"/>
              <a:t>宣告跟一維陣列一樣</a:t>
            </a:r>
          </a:p>
          <a:p>
            <a:r>
              <a:rPr lang="zh-TW" altLang="en-US" dirty="0"/>
              <a:t>每個字串最後面都有一個‘</a:t>
            </a:r>
            <a:r>
              <a:rPr lang="en-US" altLang="zh-TW" dirty="0"/>
              <a:t>\0’</a:t>
            </a:r>
            <a:r>
              <a:rPr lang="zh-TW" altLang="en-US" dirty="0"/>
              <a:t>的字元，代表字串結尾</a:t>
            </a:r>
          </a:p>
          <a:p>
            <a:endParaRPr lang="en-US" altLang="zh-TW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9978"/>
              </p:ext>
            </p:extLst>
          </p:nvPr>
        </p:nvGraphicFramePr>
        <p:xfrm>
          <a:off x="1393492" y="5203594"/>
          <a:ext cx="7598108" cy="7873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54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54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54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854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54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854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544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369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Index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369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‘h’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‘e’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‘l’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‘l’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‘o’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‘\0’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393492" y="4822726"/>
            <a:ext cx="2483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 smtClean="0">
                <a:solidFill>
                  <a:srgbClr val="FF0000"/>
                </a:solidFill>
              </a:rPr>
              <a:t>Ex:Char</a:t>
            </a:r>
            <a:r>
              <a:rPr lang="en-US" altLang="zh-TW" sz="1200" dirty="0" smtClean="0">
                <a:solidFill>
                  <a:srgbClr val="FF0000"/>
                </a:solidFill>
              </a:rPr>
              <a:t> 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str</a:t>
            </a:r>
            <a:r>
              <a:rPr lang="en-US" altLang="zh-TW" sz="1200" dirty="0" smtClean="0">
                <a:solidFill>
                  <a:srgbClr val="FF0000"/>
                </a:solidFill>
              </a:rPr>
              <a:t>[6] = “hello”;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3907" y="5597288"/>
            <a:ext cx="4632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 smtClean="0">
                <a:solidFill>
                  <a:srgbClr val="FF0000"/>
                </a:solidFill>
              </a:rPr>
              <a:t>str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59303" y="4591893"/>
            <a:ext cx="3732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C</a:t>
            </a:r>
            <a:r>
              <a:rPr lang="zh-TW" altLang="en-US" sz="1200" dirty="0" smtClean="0">
                <a:solidFill>
                  <a:srgbClr val="FF0000"/>
                </a:solidFill>
              </a:rPr>
              <a:t>會自動加在結尾，所以記得宣告陣列大小一定要多保留一格給</a:t>
            </a:r>
            <a:r>
              <a:rPr lang="en-US" altLang="zh-TW" sz="1200" dirty="0" smtClean="0">
                <a:solidFill>
                  <a:srgbClr val="FF0000"/>
                </a:solidFill>
              </a:rPr>
              <a:t>‘\0’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>
            <a:endCxn id="8" idx="2"/>
          </p:cNvCxnSpPr>
          <p:nvPr/>
        </p:nvCxnSpPr>
        <p:spPr>
          <a:xfrm flipV="1">
            <a:off x="7125451" y="5053558"/>
            <a:ext cx="1" cy="43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8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40758"/>
            <a:ext cx="7315200" cy="3614382"/>
          </a:xfrm>
          <a:prstGeom prst="rect">
            <a:avLst/>
          </a:prstGeom>
        </p:spPr>
      </p:pic>
      <p:sp>
        <p:nvSpPr>
          <p:cNvPr id="11" name="內容版面配置區 1"/>
          <p:cNvSpPr>
            <a:spLocks noGrp="1"/>
          </p:cNvSpPr>
          <p:nvPr>
            <p:ph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字串</a:t>
            </a:r>
            <a:r>
              <a:rPr lang="zh-TW" altLang="en-US" dirty="0"/>
              <a:t>宣告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651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1051029-Q13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153929"/>
            <a:ext cx="8296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183883"/>
      </a:dk1>
      <a:lt1>
        <a:srgbClr val="FFFFFF"/>
      </a:lt1>
      <a:dk2>
        <a:srgbClr val="183883"/>
      </a:dk2>
      <a:lt2>
        <a:srgbClr val="808080"/>
      </a:lt2>
      <a:accent1>
        <a:srgbClr val="D4E3F7"/>
      </a:accent1>
      <a:accent2>
        <a:srgbClr val="0067AF"/>
      </a:accent2>
      <a:accent3>
        <a:srgbClr val="FFFFFF"/>
      </a:accent3>
      <a:accent4>
        <a:srgbClr val="132E6F"/>
      </a:accent4>
      <a:accent5>
        <a:srgbClr val="E6EFFA"/>
      </a:accent5>
      <a:accent6>
        <a:srgbClr val="005D9E"/>
      </a:accent6>
      <a:hlink>
        <a:srgbClr val="365B91"/>
      </a:hlink>
      <a:folHlink>
        <a:srgbClr val="0099A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n-US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n-US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0067AF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005D9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6096</TotalTime>
  <Words>2261</Words>
  <Application>Microsoft Office PowerPoint</Application>
  <PresentationFormat>如螢幕大小 (4:3)</PresentationFormat>
  <Paragraphs>650</Paragraphs>
  <Slides>129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129</vt:i4>
      </vt:variant>
    </vt:vector>
  </HeadingPairs>
  <TitlesOfParts>
    <vt:vector size="135" baseType="lpstr">
      <vt:lpstr>微軟正黑體</vt:lpstr>
      <vt:lpstr>新細明體</vt:lpstr>
      <vt:lpstr>標楷體</vt:lpstr>
      <vt:lpstr>Arial</vt:lpstr>
      <vt:lpstr>Verdana</vt:lpstr>
      <vt:lpstr>Default Design</vt:lpstr>
      <vt:lpstr>106年度教育部補助扎根高中職資訊科學教育計畫</vt:lpstr>
      <vt:lpstr>Hi!</vt:lpstr>
      <vt:lpstr>APCS?</vt:lpstr>
      <vt:lpstr>所以考了APCS你可以…</vt:lpstr>
      <vt:lpstr>計分方式</vt:lpstr>
      <vt:lpstr>看看老師愛出什麼</vt:lpstr>
      <vt:lpstr>看看老師愛出什麼</vt:lpstr>
      <vt:lpstr>觀念題題目類型</vt:lpstr>
      <vt:lpstr>本日目標</vt:lpstr>
      <vt:lpstr>上網學習時該用什麼關鍵字？</vt:lpstr>
      <vt:lpstr>檢測環境介紹</vt:lpstr>
      <vt:lpstr>在Linux下使用Code Blocks</vt:lpstr>
      <vt:lpstr>輸入&amp;輸出</vt:lpstr>
      <vt:lpstr>Programming Concepts</vt:lpstr>
      <vt:lpstr>基本邏輯</vt:lpstr>
      <vt:lpstr>30秒學會邏輯概念</vt:lpstr>
      <vt:lpstr>30秒學會邏輯概念</vt:lpstr>
      <vt:lpstr>30秒學會邏輯概念</vt:lpstr>
      <vt:lpstr>30秒學會邏輯概念</vt:lpstr>
      <vt:lpstr>30秒學會邏輯概念</vt:lpstr>
      <vt:lpstr>真真假假真值表</vt:lpstr>
      <vt:lpstr>1051029-Q14</vt:lpstr>
      <vt:lpstr>1060304-Q22</vt:lpstr>
      <vt:lpstr>進位</vt:lpstr>
      <vt:lpstr>進位</vt:lpstr>
      <vt:lpstr>進位</vt:lpstr>
      <vt:lpstr>進位</vt:lpstr>
      <vt:lpstr>1051029-Q22</vt:lpstr>
      <vt:lpstr>補數</vt:lpstr>
      <vt:lpstr>語法錯誤&amp;邏輯錯誤</vt:lpstr>
      <vt:lpstr>1050305-Q18</vt:lpstr>
      <vt:lpstr>1051029-Q19</vt:lpstr>
      <vt:lpstr>Data types, constant, variable, Global, Local</vt:lpstr>
      <vt:lpstr>基本觀念</vt:lpstr>
      <vt:lpstr>基本觀念</vt:lpstr>
      <vt:lpstr>基本觀念</vt:lpstr>
      <vt:lpstr>基本觀念</vt:lpstr>
      <vt:lpstr>基本觀念</vt:lpstr>
      <vt:lpstr>1060304-Q23</vt:lpstr>
      <vt:lpstr>1060304-Q24</vt:lpstr>
      <vt:lpstr>基本運算</vt:lpstr>
      <vt:lpstr>基本運算</vt:lpstr>
      <vt:lpstr>1060304-Q25</vt:lpstr>
      <vt:lpstr>1051029-Q4</vt:lpstr>
      <vt:lpstr>基本運算</vt:lpstr>
      <vt:lpstr>1060304-Q9</vt:lpstr>
      <vt:lpstr>基本運算</vt:lpstr>
      <vt:lpstr>全域/區域/靜態變數</vt:lpstr>
      <vt:lpstr>全域/區域/靜態變數</vt:lpstr>
      <vt:lpstr>全域/區域/靜態變數</vt:lpstr>
      <vt:lpstr>全域/區域/靜態變數</vt:lpstr>
      <vt:lpstr>交換</vt:lpstr>
      <vt:lpstr>交換(Swap)</vt:lpstr>
      <vt:lpstr>1060304-Q11</vt:lpstr>
      <vt:lpstr>Control structures </vt:lpstr>
      <vt:lpstr>電腦只看得懂01</vt:lpstr>
      <vt:lpstr>基本觀念</vt:lpstr>
      <vt:lpstr>1051029-Q9</vt:lpstr>
      <vt:lpstr>1050305-Q16</vt:lpstr>
      <vt:lpstr>1051029-Q16</vt:lpstr>
      <vt:lpstr>1060304-Q15</vt:lpstr>
      <vt:lpstr>Loop structures</vt:lpstr>
      <vt:lpstr>讓電腦有條件的自己去做事情</vt:lpstr>
      <vt:lpstr>基本觀念</vt:lpstr>
      <vt:lpstr>基本觀念</vt:lpstr>
      <vt:lpstr>基本觀念</vt:lpstr>
      <vt:lpstr>基本觀念</vt:lpstr>
      <vt:lpstr>1050305-Q21</vt:lpstr>
      <vt:lpstr>1060304-Q3</vt:lpstr>
      <vt:lpstr>1051029-Q7</vt:lpstr>
      <vt:lpstr>1051029-Q12</vt:lpstr>
      <vt:lpstr>各種金字塔</vt:lpstr>
      <vt:lpstr>1050305-Q1</vt:lpstr>
      <vt:lpstr>1051029-Q17</vt:lpstr>
      <vt:lpstr>Functions</vt:lpstr>
      <vt:lpstr>基本觀念</vt:lpstr>
      <vt:lpstr>基本觀念</vt:lpstr>
      <vt:lpstr>基本觀念</vt:lpstr>
      <vt:lpstr>基本觀念</vt:lpstr>
      <vt:lpstr>1050305-Q2</vt:lpstr>
      <vt:lpstr>1050305-Q12</vt:lpstr>
      <vt:lpstr>1060304-Q17</vt:lpstr>
      <vt:lpstr>1060304-Q18</vt:lpstr>
      <vt:lpstr>1060304-Q5</vt:lpstr>
      <vt:lpstr>1060304-Q12</vt:lpstr>
      <vt:lpstr>Array and Structures</vt:lpstr>
      <vt:lpstr>把資料放在籃子裡</vt:lpstr>
      <vt:lpstr>陣列</vt:lpstr>
      <vt:lpstr>陣列</vt:lpstr>
      <vt:lpstr>陣列</vt:lpstr>
      <vt:lpstr>陣列</vt:lpstr>
      <vt:lpstr>陣列</vt:lpstr>
      <vt:lpstr>陣列</vt:lpstr>
      <vt:lpstr>1050305-Q19</vt:lpstr>
      <vt:lpstr>1060304-Q6</vt:lpstr>
      <vt:lpstr>1051029-Q3</vt:lpstr>
      <vt:lpstr>字串</vt:lpstr>
      <vt:lpstr>字串</vt:lpstr>
      <vt:lpstr>1051029-Q13</vt:lpstr>
      <vt:lpstr>二分搜(Binary Search)</vt:lpstr>
      <vt:lpstr>二分搜(Binary Search)</vt:lpstr>
      <vt:lpstr>二分搜(Binary Search)</vt:lpstr>
      <vt:lpstr>1051029-Q8</vt:lpstr>
      <vt:lpstr>串列</vt:lpstr>
      <vt:lpstr>1050305-Q6</vt:lpstr>
      <vt:lpstr>Recursion</vt:lpstr>
      <vt:lpstr>基本觀念</vt:lpstr>
      <vt:lpstr>費氏數列</vt:lpstr>
      <vt:lpstr>階乘</vt:lpstr>
      <vt:lpstr>1051029-Q6</vt:lpstr>
      <vt:lpstr>1050305-Q7</vt:lpstr>
      <vt:lpstr>1050305-Q10</vt:lpstr>
      <vt:lpstr>1051029-Q24</vt:lpstr>
      <vt:lpstr>1050305-Q25</vt:lpstr>
      <vt:lpstr>1051029-Q18</vt:lpstr>
      <vt:lpstr>1060304-Q3</vt:lpstr>
      <vt:lpstr>1060304-Q7</vt:lpstr>
      <vt:lpstr>1050305-Q20</vt:lpstr>
      <vt:lpstr>程式實作題</vt:lpstr>
      <vt:lpstr>解題技巧 – 當你看到題目時</vt:lpstr>
      <vt:lpstr>解題技巧 – Debug</vt:lpstr>
      <vt:lpstr>1050305-Implementation1</vt:lpstr>
      <vt:lpstr>1050305-Implementation1</vt:lpstr>
      <vt:lpstr>1051029-Implementation1</vt:lpstr>
      <vt:lpstr>1051029-Implementation1</vt:lpstr>
      <vt:lpstr>1060304-Implementation1</vt:lpstr>
      <vt:lpstr>1060304-Implementation1</vt:lpstr>
      <vt:lpstr>其他</vt:lpstr>
      <vt:lpstr>Bye！</vt:lpstr>
    </vt:vector>
  </TitlesOfParts>
  <Company>Presentation Magazine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2 Template</dc:title>
  <dc:creator>Presentation Magazine</dc:creator>
  <cp:lastModifiedBy>孫茂勛</cp:lastModifiedBy>
  <cp:revision>185</cp:revision>
  <dcterms:created xsi:type="dcterms:W3CDTF">2005-02-28T14:06:28Z</dcterms:created>
  <dcterms:modified xsi:type="dcterms:W3CDTF">2018-02-07T00:14:16Z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Presentation Helper</vt:lpwstr>
  </property>
</Properties>
</file>